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284" r:id="rId4"/>
    <p:sldId id="286" r:id="rId5"/>
    <p:sldId id="287" r:id="rId6"/>
    <p:sldId id="288" r:id="rId7"/>
    <p:sldId id="326" r:id="rId8"/>
    <p:sldId id="327" r:id="rId9"/>
    <p:sldId id="289" r:id="rId10"/>
    <p:sldId id="331" r:id="rId11"/>
    <p:sldId id="290" r:id="rId12"/>
    <p:sldId id="291" r:id="rId13"/>
    <p:sldId id="292" r:id="rId14"/>
    <p:sldId id="293" r:id="rId15"/>
    <p:sldId id="323" r:id="rId16"/>
    <p:sldId id="328" r:id="rId17"/>
    <p:sldId id="329" r:id="rId18"/>
    <p:sldId id="330" r:id="rId19"/>
    <p:sldId id="322" r:id="rId20"/>
    <p:sldId id="294" r:id="rId21"/>
    <p:sldId id="296" r:id="rId22"/>
    <p:sldId id="295" r:id="rId23"/>
    <p:sldId id="325" r:id="rId24"/>
    <p:sldId id="324" r:id="rId25"/>
    <p:sldId id="297" r:id="rId26"/>
    <p:sldId id="298" r:id="rId27"/>
    <p:sldId id="300" r:id="rId28"/>
    <p:sldId id="302" r:id="rId29"/>
    <p:sldId id="303" r:id="rId30"/>
    <p:sldId id="304" r:id="rId31"/>
    <p:sldId id="305" r:id="rId32"/>
    <p:sldId id="299" r:id="rId33"/>
    <p:sldId id="301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32" r:id="rId50"/>
    <p:sldId id="333" r:id="rId51"/>
    <p:sldId id="32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167" autoAdjust="0"/>
  </p:normalViewPr>
  <p:slideViewPr>
    <p:cSldViewPr snapToGrid="0">
      <p:cViewPr varScale="1">
        <p:scale>
          <a:sx n="72" d="100"/>
          <a:sy n="72" d="100"/>
        </p:scale>
        <p:origin x="22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EF42EF-0F7B-4BBD-979E-A9903E6A353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24FE915-E1BA-49C4-B2EB-83FA1E97F8DB}">
      <dgm:prSet/>
      <dgm:spPr/>
      <dgm:t>
        <a:bodyPr/>
        <a:lstStyle/>
        <a:p>
          <a:r>
            <a:rPr lang="en-US"/>
            <a:t>Bob wanted a vacation plan with his family, and he had good number of PTOs and prepared with good budget planning, which plan do you suggest.</a:t>
          </a:r>
        </a:p>
      </dgm:t>
    </dgm:pt>
    <dgm:pt modelId="{34A560DD-F6D4-48FF-BEEB-A90D23619951}" type="parTrans" cxnId="{CB8B31D2-D770-459E-B6D3-598A272508A1}">
      <dgm:prSet/>
      <dgm:spPr/>
      <dgm:t>
        <a:bodyPr/>
        <a:lstStyle/>
        <a:p>
          <a:endParaRPr lang="en-US"/>
        </a:p>
      </dgm:t>
    </dgm:pt>
    <dgm:pt modelId="{319BB339-3D19-4A1C-872A-32487335636A}" type="sibTrans" cxnId="{CB8B31D2-D770-459E-B6D3-598A272508A1}">
      <dgm:prSet/>
      <dgm:spPr/>
      <dgm:t>
        <a:bodyPr/>
        <a:lstStyle/>
        <a:p>
          <a:endParaRPr lang="en-US"/>
        </a:p>
      </dgm:t>
    </dgm:pt>
    <dgm:pt modelId="{153AD365-24EC-482A-8F48-AEAA290F6867}">
      <dgm:prSet/>
      <dgm:spPr/>
      <dgm:t>
        <a:bodyPr/>
        <a:lstStyle/>
        <a:p>
          <a:r>
            <a:rPr lang="en-US"/>
            <a:t>Bob wanted a vacation plan with his family by he had limited budget, but he had good number of PTOs , which plan do you suggest ?</a:t>
          </a:r>
        </a:p>
      </dgm:t>
    </dgm:pt>
    <dgm:pt modelId="{FCABB43C-A0A0-4BDF-B6CE-D0AC757FFDAC}" type="parTrans" cxnId="{CB13EDA0-F168-4E98-85F6-DF23655828B3}">
      <dgm:prSet/>
      <dgm:spPr/>
      <dgm:t>
        <a:bodyPr/>
        <a:lstStyle/>
        <a:p>
          <a:endParaRPr lang="en-US"/>
        </a:p>
      </dgm:t>
    </dgm:pt>
    <dgm:pt modelId="{67EC401A-2938-4663-93F6-158C5860D810}" type="sibTrans" cxnId="{CB13EDA0-F168-4E98-85F6-DF23655828B3}">
      <dgm:prSet/>
      <dgm:spPr/>
      <dgm:t>
        <a:bodyPr/>
        <a:lstStyle/>
        <a:p>
          <a:endParaRPr lang="en-US"/>
        </a:p>
      </dgm:t>
    </dgm:pt>
    <dgm:pt modelId="{CF274117-F9BB-403D-AB0E-C21FB73A590B}">
      <dgm:prSet/>
      <dgm:spPr/>
      <dgm:t>
        <a:bodyPr/>
        <a:lstStyle/>
        <a:p>
          <a:r>
            <a:rPr lang="en-US"/>
            <a:t>Bob desperately need a break from his work, but he don’t have enough PTOs , he can manage 3 days of PTOs, which plan do you suggest?</a:t>
          </a:r>
        </a:p>
      </dgm:t>
    </dgm:pt>
    <dgm:pt modelId="{2E8173F9-0658-4D4C-B87D-5B41C7CCFE4C}" type="parTrans" cxnId="{CD037FD9-CAFF-40D4-BE1D-740FCEB65588}">
      <dgm:prSet/>
      <dgm:spPr/>
      <dgm:t>
        <a:bodyPr/>
        <a:lstStyle/>
        <a:p>
          <a:endParaRPr lang="en-US"/>
        </a:p>
      </dgm:t>
    </dgm:pt>
    <dgm:pt modelId="{4CA7E471-9039-4F9A-B8BA-9C21ED6C6FAC}" type="sibTrans" cxnId="{CD037FD9-CAFF-40D4-BE1D-740FCEB65588}">
      <dgm:prSet/>
      <dgm:spPr/>
      <dgm:t>
        <a:bodyPr/>
        <a:lstStyle/>
        <a:p>
          <a:endParaRPr lang="en-US"/>
        </a:p>
      </dgm:t>
    </dgm:pt>
    <dgm:pt modelId="{EEE9D119-F62B-44F7-890A-11115723A122}">
      <dgm:prSet/>
      <dgm:spPr/>
      <dgm:t>
        <a:bodyPr/>
        <a:lstStyle/>
        <a:p>
          <a:r>
            <a:rPr lang="en-US"/>
            <a:t>Bob is OK with any kind of accommodation, but his family wanted a long travel along great comfort while cruise travel , which plan do you suggest ?</a:t>
          </a:r>
        </a:p>
      </dgm:t>
    </dgm:pt>
    <dgm:pt modelId="{8CFF2EB1-E72B-4D07-A30F-B2ADB3CCFF1F}" type="parTrans" cxnId="{EAAB8D76-DD11-4C71-A174-C276EA47ED8B}">
      <dgm:prSet/>
      <dgm:spPr/>
      <dgm:t>
        <a:bodyPr/>
        <a:lstStyle/>
        <a:p>
          <a:endParaRPr lang="en-US"/>
        </a:p>
      </dgm:t>
    </dgm:pt>
    <dgm:pt modelId="{1F6AE06C-0B92-48A4-8ECC-98DBEC11E6A8}" type="sibTrans" cxnId="{EAAB8D76-DD11-4C71-A174-C276EA47ED8B}">
      <dgm:prSet/>
      <dgm:spPr/>
      <dgm:t>
        <a:bodyPr/>
        <a:lstStyle/>
        <a:p>
          <a:endParaRPr lang="en-US"/>
        </a:p>
      </dgm:t>
    </dgm:pt>
    <dgm:pt modelId="{BCB144F7-C827-4172-9354-D68D3900F87F}" type="pres">
      <dgm:prSet presAssocID="{6BEF42EF-0F7B-4BBD-979E-A9903E6A353E}" presName="CompostProcess" presStyleCnt="0">
        <dgm:presLayoutVars>
          <dgm:dir/>
          <dgm:resizeHandles val="exact"/>
        </dgm:presLayoutVars>
      </dgm:prSet>
      <dgm:spPr/>
    </dgm:pt>
    <dgm:pt modelId="{48E2E7A5-28B1-41AF-8151-DF0B2658E0E5}" type="pres">
      <dgm:prSet presAssocID="{6BEF42EF-0F7B-4BBD-979E-A9903E6A353E}" presName="arrow" presStyleLbl="bgShp" presStyleIdx="0" presStyleCnt="1"/>
      <dgm:spPr/>
    </dgm:pt>
    <dgm:pt modelId="{BFB958E3-0760-4128-B1C7-8F7DBD7B83D0}" type="pres">
      <dgm:prSet presAssocID="{6BEF42EF-0F7B-4BBD-979E-A9903E6A353E}" presName="linearProcess" presStyleCnt="0"/>
      <dgm:spPr/>
    </dgm:pt>
    <dgm:pt modelId="{58ED9C57-337D-4D9D-A5DD-D284F2F74B8E}" type="pres">
      <dgm:prSet presAssocID="{524FE915-E1BA-49C4-B2EB-83FA1E97F8DB}" presName="textNode" presStyleLbl="node1" presStyleIdx="0" presStyleCnt="4">
        <dgm:presLayoutVars>
          <dgm:bulletEnabled val="1"/>
        </dgm:presLayoutVars>
      </dgm:prSet>
      <dgm:spPr/>
    </dgm:pt>
    <dgm:pt modelId="{CE42CCD5-8AA8-49C3-BB73-5E8391B39DFB}" type="pres">
      <dgm:prSet presAssocID="{319BB339-3D19-4A1C-872A-32487335636A}" presName="sibTrans" presStyleCnt="0"/>
      <dgm:spPr/>
    </dgm:pt>
    <dgm:pt modelId="{162E2AE6-689D-498C-B2D6-DF3F19585095}" type="pres">
      <dgm:prSet presAssocID="{153AD365-24EC-482A-8F48-AEAA290F6867}" presName="textNode" presStyleLbl="node1" presStyleIdx="1" presStyleCnt="4">
        <dgm:presLayoutVars>
          <dgm:bulletEnabled val="1"/>
        </dgm:presLayoutVars>
      </dgm:prSet>
      <dgm:spPr/>
    </dgm:pt>
    <dgm:pt modelId="{ABB5E554-D526-4E90-89A3-D712EBA3ABF8}" type="pres">
      <dgm:prSet presAssocID="{67EC401A-2938-4663-93F6-158C5860D810}" presName="sibTrans" presStyleCnt="0"/>
      <dgm:spPr/>
    </dgm:pt>
    <dgm:pt modelId="{B59B9414-160D-413F-93DB-55109EEB231E}" type="pres">
      <dgm:prSet presAssocID="{CF274117-F9BB-403D-AB0E-C21FB73A590B}" presName="textNode" presStyleLbl="node1" presStyleIdx="2" presStyleCnt="4">
        <dgm:presLayoutVars>
          <dgm:bulletEnabled val="1"/>
        </dgm:presLayoutVars>
      </dgm:prSet>
      <dgm:spPr/>
    </dgm:pt>
    <dgm:pt modelId="{B67A1BE6-BC06-48E3-A6FF-B2441C75A4DF}" type="pres">
      <dgm:prSet presAssocID="{4CA7E471-9039-4F9A-B8BA-9C21ED6C6FAC}" presName="sibTrans" presStyleCnt="0"/>
      <dgm:spPr/>
    </dgm:pt>
    <dgm:pt modelId="{5C6E2455-555F-4C84-A534-DB42C2436070}" type="pres">
      <dgm:prSet presAssocID="{EEE9D119-F62B-44F7-890A-11115723A1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F9417368-E2A0-4EB0-919A-D7A495F06D45}" type="presOf" srcId="{6BEF42EF-0F7B-4BBD-979E-A9903E6A353E}" destId="{BCB144F7-C827-4172-9354-D68D3900F87F}" srcOrd="0" destOrd="0" presId="urn:microsoft.com/office/officeart/2005/8/layout/hProcess9"/>
    <dgm:cxn modelId="{CB21C450-3FFB-4E42-A74F-918C5F86F752}" type="presOf" srcId="{EEE9D119-F62B-44F7-890A-11115723A122}" destId="{5C6E2455-555F-4C84-A534-DB42C2436070}" srcOrd="0" destOrd="0" presId="urn:microsoft.com/office/officeart/2005/8/layout/hProcess9"/>
    <dgm:cxn modelId="{EAAB8D76-DD11-4C71-A174-C276EA47ED8B}" srcId="{6BEF42EF-0F7B-4BBD-979E-A9903E6A353E}" destId="{EEE9D119-F62B-44F7-890A-11115723A122}" srcOrd="3" destOrd="0" parTransId="{8CFF2EB1-E72B-4D07-A30F-B2ADB3CCFF1F}" sibTransId="{1F6AE06C-0B92-48A4-8ECC-98DBEC11E6A8}"/>
    <dgm:cxn modelId="{1601017C-333B-4B6E-949E-7F8D486E195E}" type="presOf" srcId="{CF274117-F9BB-403D-AB0E-C21FB73A590B}" destId="{B59B9414-160D-413F-93DB-55109EEB231E}" srcOrd="0" destOrd="0" presId="urn:microsoft.com/office/officeart/2005/8/layout/hProcess9"/>
    <dgm:cxn modelId="{CB13EDA0-F168-4E98-85F6-DF23655828B3}" srcId="{6BEF42EF-0F7B-4BBD-979E-A9903E6A353E}" destId="{153AD365-24EC-482A-8F48-AEAA290F6867}" srcOrd="1" destOrd="0" parTransId="{FCABB43C-A0A0-4BDF-B6CE-D0AC757FFDAC}" sibTransId="{67EC401A-2938-4663-93F6-158C5860D810}"/>
    <dgm:cxn modelId="{7DD812A8-EBD0-4B3D-8B10-35E192B855DB}" type="presOf" srcId="{524FE915-E1BA-49C4-B2EB-83FA1E97F8DB}" destId="{58ED9C57-337D-4D9D-A5DD-D284F2F74B8E}" srcOrd="0" destOrd="0" presId="urn:microsoft.com/office/officeart/2005/8/layout/hProcess9"/>
    <dgm:cxn modelId="{CB8B31D2-D770-459E-B6D3-598A272508A1}" srcId="{6BEF42EF-0F7B-4BBD-979E-A9903E6A353E}" destId="{524FE915-E1BA-49C4-B2EB-83FA1E97F8DB}" srcOrd="0" destOrd="0" parTransId="{34A560DD-F6D4-48FF-BEEB-A90D23619951}" sibTransId="{319BB339-3D19-4A1C-872A-32487335636A}"/>
    <dgm:cxn modelId="{CD037FD9-CAFF-40D4-BE1D-740FCEB65588}" srcId="{6BEF42EF-0F7B-4BBD-979E-A9903E6A353E}" destId="{CF274117-F9BB-403D-AB0E-C21FB73A590B}" srcOrd="2" destOrd="0" parTransId="{2E8173F9-0658-4D4C-B87D-5B41C7CCFE4C}" sibTransId="{4CA7E471-9039-4F9A-B8BA-9C21ED6C6FAC}"/>
    <dgm:cxn modelId="{B61F45DB-7A50-4470-BC5C-C8981775AE92}" type="presOf" srcId="{153AD365-24EC-482A-8F48-AEAA290F6867}" destId="{162E2AE6-689D-498C-B2D6-DF3F19585095}" srcOrd="0" destOrd="0" presId="urn:microsoft.com/office/officeart/2005/8/layout/hProcess9"/>
    <dgm:cxn modelId="{B8152913-603C-463D-A0A9-D0FDEA213244}" type="presParOf" srcId="{BCB144F7-C827-4172-9354-D68D3900F87F}" destId="{48E2E7A5-28B1-41AF-8151-DF0B2658E0E5}" srcOrd="0" destOrd="0" presId="urn:microsoft.com/office/officeart/2005/8/layout/hProcess9"/>
    <dgm:cxn modelId="{B46B6F68-5619-4A89-8100-68EDDED693F2}" type="presParOf" srcId="{BCB144F7-C827-4172-9354-D68D3900F87F}" destId="{BFB958E3-0760-4128-B1C7-8F7DBD7B83D0}" srcOrd="1" destOrd="0" presId="urn:microsoft.com/office/officeart/2005/8/layout/hProcess9"/>
    <dgm:cxn modelId="{F39493CB-863C-4B8F-9FDD-28C5901CAC38}" type="presParOf" srcId="{BFB958E3-0760-4128-B1C7-8F7DBD7B83D0}" destId="{58ED9C57-337D-4D9D-A5DD-D284F2F74B8E}" srcOrd="0" destOrd="0" presId="urn:microsoft.com/office/officeart/2005/8/layout/hProcess9"/>
    <dgm:cxn modelId="{755E17A4-FAB1-4A7A-92D6-A5D4573E6EF0}" type="presParOf" srcId="{BFB958E3-0760-4128-B1C7-8F7DBD7B83D0}" destId="{CE42CCD5-8AA8-49C3-BB73-5E8391B39DFB}" srcOrd="1" destOrd="0" presId="urn:microsoft.com/office/officeart/2005/8/layout/hProcess9"/>
    <dgm:cxn modelId="{565F6486-701A-44A5-90FE-C41AD4C306AF}" type="presParOf" srcId="{BFB958E3-0760-4128-B1C7-8F7DBD7B83D0}" destId="{162E2AE6-689D-498C-B2D6-DF3F19585095}" srcOrd="2" destOrd="0" presId="urn:microsoft.com/office/officeart/2005/8/layout/hProcess9"/>
    <dgm:cxn modelId="{E8CBD1F2-30F5-49ED-B8A1-9EA5476BB8C1}" type="presParOf" srcId="{BFB958E3-0760-4128-B1C7-8F7DBD7B83D0}" destId="{ABB5E554-D526-4E90-89A3-D712EBA3ABF8}" srcOrd="3" destOrd="0" presId="urn:microsoft.com/office/officeart/2005/8/layout/hProcess9"/>
    <dgm:cxn modelId="{B4749151-2185-4B6A-820D-244C44A5915B}" type="presParOf" srcId="{BFB958E3-0760-4128-B1C7-8F7DBD7B83D0}" destId="{B59B9414-160D-413F-93DB-55109EEB231E}" srcOrd="4" destOrd="0" presId="urn:microsoft.com/office/officeart/2005/8/layout/hProcess9"/>
    <dgm:cxn modelId="{35C1FBD2-6DC2-4CCF-9AED-19D08BFD183C}" type="presParOf" srcId="{BFB958E3-0760-4128-B1C7-8F7DBD7B83D0}" destId="{B67A1BE6-BC06-48E3-A6FF-B2441C75A4DF}" srcOrd="5" destOrd="0" presId="urn:microsoft.com/office/officeart/2005/8/layout/hProcess9"/>
    <dgm:cxn modelId="{402E4C9D-E60A-4BD6-A699-151AACC5BFD3}" type="presParOf" srcId="{BFB958E3-0760-4128-B1C7-8F7DBD7B83D0}" destId="{5C6E2455-555F-4C84-A534-DB42C243607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2E7A5-28B1-41AF-8151-DF0B2658E0E5}">
      <dsp:nvSpPr>
        <dsp:cNvPr id="0" name=""/>
        <dsp:cNvSpPr/>
      </dsp:nvSpPr>
      <dsp:spPr>
        <a:xfrm>
          <a:off x="802092" y="0"/>
          <a:ext cx="9090376" cy="286232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D9C57-337D-4D9D-A5DD-D284F2F74B8E}">
      <dsp:nvSpPr>
        <dsp:cNvPr id="0" name=""/>
        <dsp:cNvSpPr/>
      </dsp:nvSpPr>
      <dsp:spPr>
        <a:xfrm>
          <a:off x="5352" y="858696"/>
          <a:ext cx="2574423" cy="1144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Bob wanted a vacation plan with his family, and he had good number of PTOs and prepared with good budget planning, which plan do you suggest.</a:t>
          </a:r>
        </a:p>
      </dsp:txBody>
      <dsp:txXfrm>
        <a:off x="61243" y="914587"/>
        <a:ext cx="2462641" cy="1033146"/>
      </dsp:txXfrm>
    </dsp:sp>
    <dsp:sp modelId="{162E2AE6-689D-498C-B2D6-DF3F19585095}">
      <dsp:nvSpPr>
        <dsp:cNvPr id="0" name=""/>
        <dsp:cNvSpPr/>
      </dsp:nvSpPr>
      <dsp:spPr>
        <a:xfrm>
          <a:off x="2708496" y="858696"/>
          <a:ext cx="2574423" cy="1144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Bob wanted a vacation plan with his family by he had limited budget, but he had good number of PTOs , which plan do you suggest ?</a:t>
          </a:r>
        </a:p>
      </dsp:txBody>
      <dsp:txXfrm>
        <a:off x="2764387" y="914587"/>
        <a:ext cx="2462641" cy="1033146"/>
      </dsp:txXfrm>
    </dsp:sp>
    <dsp:sp modelId="{B59B9414-160D-413F-93DB-55109EEB231E}">
      <dsp:nvSpPr>
        <dsp:cNvPr id="0" name=""/>
        <dsp:cNvSpPr/>
      </dsp:nvSpPr>
      <dsp:spPr>
        <a:xfrm>
          <a:off x="5411641" y="858696"/>
          <a:ext cx="2574423" cy="1144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Bob desperately need a break from his work, but he don’t have enough PTOs , he can manage 3 days of PTOs, which plan do you suggest?</a:t>
          </a:r>
        </a:p>
      </dsp:txBody>
      <dsp:txXfrm>
        <a:off x="5467532" y="914587"/>
        <a:ext cx="2462641" cy="1033146"/>
      </dsp:txXfrm>
    </dsp:sp>
    <dsp:sp modelId="{5C6E2455-555F-4C84-A534-DB42C2436070}">
      <dsp:nvSpPr>
        <dsp:cNvPr id="0" name=""/>
        <dsp:cNvSpPr/>
      </dsp:nvSpPr>
      <dsp:spPr>
        <a:xfrm>
          <a:off x="8114785" y="858696"/>
          <a:ext cx="2574423" cy="1144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Bob is OK with any kind of accommodation, but his family wanted a long travel along great comfort while cruise travel , which plan do you suggest ?</a:t>
          </a:r>
        </a:p>
      </dsp:txBody>
      <dsp:txXfrm>
        <a:off x="8170676" y="914587"/>
        <a:ext cx="2462641" cy="1033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163DB-BF65-41A2-BDCA-E51152DAD45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EAC34-1FA6-4BA7-B106-C2BC37B32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5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FAA67-D4AC-A2DB-3E51-D606A4582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48505-CF22-A361-FBAF-CEB82D7DD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36F06-F227-7EEC-71BD-92264DCEB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FECFD-8DD9-78F5-A916-81C9B6EAE9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0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C8E8D-7710-4907-CEA4-D5624B59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9AABD-9477-71B3-8751-6E7535D995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4835A-60E8-904E-2ED8-3E9FECEC5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77D99-6DD8-B97E-92CC-BF627213AE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83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128F-58B4-5F4F-AD5C-0996254C7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1A9D3-4FCD-36FA-3838-35F8C54A7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B2359-63E4-37B2-5AC9-C5A527D25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AD575-4C12-0E1D-49E7-260A8C856D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13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22EF1-97C8-11F6-0A6F-C47C84E59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29ED9-A7C3-39E2-384F-65A92FDCF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4BA80C-AB86-5339-A503-9C0C223FF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FA94A-3ED6-E6F7-0CAD-A18A12124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34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AE19C-25C6-259B-5604-AACA32DD9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22A5FF-197E-C241-4E10-9CB53A8F0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0F098-B97A-3055-BAFF-7C43AA53F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AB7B5-395F-6BE9-9A03-D754F808F6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68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F2FFF-7614-1C3B-DBE5-3F19331EF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F6726-DA18-E8C8-0A1D-712456A46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3DFE0-0FBF-E7F1-CD66-2C4D4C479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5C539-695A-8F86-83F8-15A7C42CAD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1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F9697-1BF9-1208-4EE4-084AB645F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02E1C-E6FA-55DD-7EEB-EE894E5BD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F96FF-F5CB-146B-DD37-9490D73C4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07222-48D8-BBB6-9B05-1ADB4AE6A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82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6FEEF-558A-B27E-1232-9A6448FE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E43CCE-4DA9-0123-87EF-D6A1BA69E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DF73C9-023F-C36D-E2B0-EA50A1FC4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987C3-B147-E916-0625-F74AF152A2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6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BB08B-6987-4706-F85D-5AECE37C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56AC7-0103-7FDA-2A39-35CC911B0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40581-531E-B666-F221-B63E45789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D8DA-4406-C841-6404-598D78DD7A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9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7972-D91C-7C8C-F6CA-507F02E0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61F50C-F8C1-7328-3613-A77531369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893C9F-3BF3-19CA-70F9-836E3D066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13B00-2A68-1007-F318-BD7A74DF59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8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9D725-296A-5871-D608-898A2A385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5D8298-28A0-337D-9D79-247FDF88A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117BE0-7E97-85EB-21D6-321AE272A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24646-3E46-F78C-9558-1DE45016F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38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52AC9-575B-42B0-D1A7-777043F8B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DC277-62F9-871F-7738-D478F6B58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3B377E-9A21-DE98-246C-14E0D6418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CAF5-DE5E-A1A9-A8D5-2F2521085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75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2E906-E614-E421-08FA-CA5DC4000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C8693-4F99-A4BC-BFD2-823F3104D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DDD516-5E01-3DBD-F322-C74C1FB9A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F86EE-5F57-80BF-1D94-B34D20B3E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17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3FA09-ED1C-FEC7-27FF-287D537FB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C902B8-6FA5-0840-B3E0-4CA12476D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235A24-07CB-192A-A220-1243744A4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0D079-3D95-6838-25BC-F92758863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29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73111-3CDA-2166-ED83-8E9412B7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E0FAD-C54A-1B70-B793-F5D0AF118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056B2A-EF5E-FF79-6727-92E6CC4208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E9E4F-7BAD-CDEE-AC16-361113A512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94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9B556-E652-3AF4-8325-F7E74B9B8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0067F-ACE4-C9B2-7019-EAE532127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8B520-15FE-B089-8923-E908F0854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AD-9FD5-2FE0-6C54-2C2CE5DD79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9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2A248-66CF-B57D-4A29-27B997D0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94A74F-DF77-AF43-234E-59AF860CF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077853-6F47-F009-56E2-2E24961F8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6F643-FC56-E26B-2F82-8EBF14AAF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652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51934-0F3A-7CD6-CBDA-3B7340B6E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6453D-C4CE-1D05-71D8-99B33B049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275C46-1862-B086-98EC-3FED8A2B8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CC465-701F-2AF1-18CC-2DEA92BC8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49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E57EC-7966-6A5A-BE47-F8333E11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08321-3407-BDB8-24AB-16DCF43D6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57673-DBBA-A8DE-11D1-9CF47A939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BB69-8233-4D8D-B3E5-84B178FDD5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8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052D4-F8DF-B06E-3774-77D7AC7C5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368B7-4E8E-058B-E55D-AB4D8F7BB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22CE7-1927-06A3-4FA3-970E8F6CD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52204-DE88-B8D3-D0C1-FE290913C5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7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E969A-6626-D094-4E7B-2D7247625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209F5-DE29-085C-E9B9-D23D686722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57617-238E-EF01-477D-411E19E2F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4919F-8A16-5B03-8DF1-60020A9456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33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D10B-E9E1-05B1-EAFE-4A351BF44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BEAD05-8FDB-3EA0-0E5E-C6049054B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42852-6147-78F4-FFEC-CF081D0B5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3C2A9-8EF2-91C8-676D-A228823BE3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388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17E29-0FE0-54E8-96E8-400384736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0AF763-80E5-F46A-D06E-E80073F4B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F10EE-6227-829F-847C-3E6BE0BDF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30712"/>
                </a:solidFill>
                <a:effectLst/>
                <a:latin typeface="ui-sans-serif"/>
              </a:rPr>
              <a:t>Key Takeaways: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0712"/>
                </a:solidFill>
                <a:effectLst/>
                <a:latin typeface="ui-sans-serif"/>
              </a:rPr>
              <a:t>✅ </a:t>
            </a:r>
            <a:r>
              <a:rPr lang="en-US" b="1" i="0" dirty="0">
                <a:solidFill>
                  <a:srgbClr val="030712"/>
                </a:solidFill>
                <a:effectLst/>
                <a:latin typeface="ui-sans-serif"/>
              </a:rPr>
              <a:t>Good Model:</a:t>
            </a:r>
            <a:r>
              <a:rPr lang="en-US" b="0" i="0" dirty="0">
                <a:solidFill>
                  <a:srgbClr val="030712"/>
                </a:solidFill>
                <a:effectLst/>
                <a:latin typeface="ui-sans-serif"/>
              </a:rPr>
              <a:t> Focuses on what truly matters (study hours)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0712"/>
                </a:solidFill>
                <a:effectLst/>
                <a:latin typeface="ui-sans-serif"/>
              </a:rPr>
              <a:t>❌ </a:t>
            </a:r>
            <a:r>
              <a:rPr lang="en-US" b="1" i="0" dirty="0">
                <a:solidFill>
                  <a:srgbClr val="030712"/>
                </a:solidFill>
                <a:effectLst/>
                <a:latin typeface="ui-sans-serif"/>
              </a:rPr>
              <a:t>Overfitted Model:</a:t>
            </a:r>
            <a:r>
              <a:rPr lang="en-US" b="0" i="0" dirty="0">
                <a:solidFill>
                  <a:srgbClr val="030712"/>
                </a:solidFill>
                <a:effectLst/>
                <a:latin typeface="ui-sans-serif"/>
              </a:rPr>
              <a:t> Gets distracted by irrelevant details (pen color, drink choice)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30712"/>
                </a:solidFill>
                <a:effectLst/>
                <a:latin typeface="ui-sans-serif"/>
              </a:rPr>
              <a:t>💡 </a:t>
            </a:r>
            <a:r>
              <a:rPr lang="en-US" b="1" i="0" dirty="0">
                <a:solidFill>
                  <a:srgbClr val="030712"/>
                </a:solidFill>
                <a:effectLst/>
                <a:latin typeface="ui-sans-serif"/>
              </a:rPr>
              <a:t>Real World Impact:</a:t>
            </a:r>
            <a:r>
              <a:rPr lang="en-US" b="0" i="0" dirty="0">
                <a:solidFill>
                  <a:srgbClr val="030712"/>
                </a:solidFill>
                <a:effectLst/>
                <a:latin typeface="ui-sans-serif"/>
              </a:rPr>
              <a:t> Good model helps new students succeed, overfitted model gives misleading advice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FFA7D-C648-6B34-8FBB-FE24160C5C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28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17967-D6E8-21A3-F999-E6BFDFA60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898EB-DA43-01AF-31CB-177CED950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E0375A-9E35-198E-B38C-7B1EC6B9F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5A054-9647-59BE-3C2C-ED794A9E5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04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E662B-A305-71FA-B051-71F23F11C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6F4491-F8FB-812D-A44F-48707E058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25B66-7939-9501-37FB-8B9CE7BCA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F95C5-DF99-130F-B0C5-D57C602B1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60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414B1-4215-FA93-31AF-F2DF8215D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AF455-C092-A92E-7E36-5163AD3DA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62C64-2402-F515-857E-71D703822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Uses 4 trees with different features </a:t>
            </a:r>
          </a:p>
          <a:p>
            <a:r>
              <a:rPr lang="en-US" dirty="0"/>
              <a:t>2) Each tree specializes in specific criteria </a:t>
            </a:r>
          </a:p>
          <a:p>
            <a:r>
              <a:rPr lang="en-US" dirty="0"/>
              <a:t>3) Combines predictions for final classification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A3D08-D278-F098-B44C-076D4B8CE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78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3620D-9FF4-2BCA-4B00-8AD850E8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F3990-2600-B3A1-9F1A-10E54A271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86D1E-1DB8-4994-CF4E-70266568B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Reduced to 3 Core trees</a:t>
            </a:r>
          </a:p>
          <a:p>
            <a:pPr marL="228600" indent="-228600">
              <a:buAutoNum type="arabicParenR"/>
            </a:pPr>
            <a:r>
              <a:rPr lang="en-US" dirty="0"/>
              <a:t>Simplified Decision paths</a:t>
            </a:r>
          </a:p>
          <a:p>
            <a:pPr marL="228600" indent="-228600">
              <a:buAutoNum type="arabicParenR"/>
            </a:pPr>
            <a:r>
              <a:rPr lang="en-US" dirty="0"/>
              <a:t>Merged Premium/Luxury into single category.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B351F-B182-F944-4A87-E46413A145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598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B70E-26FB-3215-DFB2-B7B64970A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095413-58EA-0837-3BF6-E4322C718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E8077D-D119-03CF-7ECD-F4B6E24CC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26148-1D99-0582-C389-71DFF86819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98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AA71B-3571-6C66-8217-D1F5FC030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ADD37-F87A-802D-D809-723CABF39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CB85E5-D27A-1314-B083-27EFDEFC9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08B2-4F82-AFC8-1E97-65CC3CE0C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3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035F-4425-A674-5164-618ACCF61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146FA-5B78-7269-ACB9-B1C479F8A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520646-CFB0-27B4-6348-EFC7D4107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5665-0432-53D5-00DF-2FF11C8F9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26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16CC9-9D7C-F200-16C4-A6E1DB90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AA070-5DAF-7364-2296-0273CA0FFC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219CBC-C5F4-8A12-2C6C-BF7DBEDE7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88F9C-0E3B-6442-17C7-FA3992374A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5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82CE4-971D-F355-DE26-6B3FD29FF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D32AA-AA40-2162-C56D-BCDBBB515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11D9F-B230-C646-050F-9D20158ED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E7A44-D508-D830-C445-98C0520301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84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1929-829C-982B-A937-4FFA9786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4CABCC-8C9A-82EF-17CB-339A12EA8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5F2ED0-5D74-6186-4ECF-5B021C474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12AA6-53AA-2FFC-7EAC-49B2EE941E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90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F2950-F2BA-42C8-78AF-41E46CD66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C6247-78AD-318D-0B34-5097827EC7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69707-32B4-5CF1-9AA6-0FE3F5E51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6B067-3571-A8FD-B51D-31959F9926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BFED-766A-B36A-C674-A0DCEA594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A7273B-0ED9-E485-E83A-0DE7F37B8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F627A-AB8B-46D7-F076-3834323B1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4E7F6-519A-B014-967E-2A3EF76483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58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22A52-5FB0-88B6-E0FD-A13A9A5AF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72CFE5-9638-C36F-9680-E0B4779A8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D4C6F-96E8-D152-5D5C-4E091339E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8CFC3-E70F-FAC9-174C-75D6CCEC6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11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6414-E57E-7967-9BBD-7B567D2A3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02AC7-1996-F659-B60E-D56669522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5AA8F-006A-8DD0-9F19-7DFAD6C54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 Customer Segmentation using K-Means clustering.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37116-F6A7-67CE-897C-1C28365BA6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472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BA68-3518-DF10-4DBF-5706B51C3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2D102-FAB2-A8D6-9440-AB0CBD052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2F986-7CA1-A644-8D1A-729250120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9BA1E-9732-B915-6556-CACEDF4F9A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72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49334-EB84-C4C3-861E-98D92A394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A7E2EF-9947-F904-6FCC-EBC2DC1086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CB31B-494A-3DEE-EB6A-836ADFB64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A8288-E130-C196-5F0A-10226B27B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74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F95FB-C88A-19DA-AD0A-EBA7561AA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B6880-1DA0-4BC8-33A3-D85012C4E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8F5C8-629E-D7A7-8329-1EF1B5657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Mall Customer Segmentation using K-Means clustering.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BC1D5-63FB-5F80-7500-CAD76593E5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05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B2F2-72A9-BBFF-D47B-66F1151C7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1E87E-3C7C-CF48-30C1-CA02A99E9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7FA58-CC6D-6E28-C296-7A2260B21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EAAAA-C6E8-EA1E-032B-43F17C3E27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468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0143E-12C5-D7FA-71E6-164042E21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7DE13-93BF-D669-AAC3-14713ED8F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3FE7D8-4E9C-C15D-2898-983EEED14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66C9-27F1-1DA5-128B-45C18BB1F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29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EA6BD-D6A8-7E62-CFCA-159DACB7C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7EE9B2-22FD-572B-D099-D973A3FA8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759C2-021F-D4C5-E7F9-27630FC5A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6EADA-D22C-89F5-2F75-C3B033A230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12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0AC7B-8767-E814-30D3-818117362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918ED5-E083-B2C5-5285-2DE787D27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7FE182-6C09-EDD0-F91B-5EF6D9FC1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21AEA-443E-925F-E6CC-BCECB5AC3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49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A9D33-29FD-A575-2612-B09C36019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B995C-040C-A8AB-9E40-D86D59D36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32ADD-E963-74A4-5D5E-4ABE894D2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6B336-1926-7FF9-29F3-19B597BA44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1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6D243-3E81-2989-2117-F9DA3C520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B63EE-A0D7-E767-AAD0-4A24FAB79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5D9E-F16F-4BED-C94B-161BD542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EBB8B-9BA7-E61A-AC55-B61579B9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86C25-6526-7C1B-2484-30B3CE71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3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BC4C-176B-4EC5-8137-FD7156ED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0587C0-B0CD-C80A-03F3-0C8BF6051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54EA6-8A72-4010-6386-67F537D3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03F80-A36F-9565-A78F-B15871AF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09CBC-0312-4A21-721E-70C1E81B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22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F697F-46B4-A308-1822-F32CAABC8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A2292-1AB5-1B67-52A3-89B271F9E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0EBB-AC6F-B942-3D9B-27C06FA43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98F21-0BAE-EA74-0E93-11026DAF0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0EF77-7302-E833-4DF2-97152946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5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473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7" y="6457951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40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7" y="6457951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FDA1-3B32-3868-27A6-46CB2BC79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68A49-42EF-E2AE-B7CF-1DEE2EFF4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B4ADA-3881-1C80-412E-713B23D5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50013-120F-6519-6A1A-B47CD127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DB36E-D7D8-B96B-A1D4-CBAB8AB3B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81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33D5-FEDB-A828-5FC2-27A56534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BF67D-43EC-414E-11B1-D6976F46A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74A9D-B6B7-5D42-19AE-1B8A94E5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A95C2-8167-21A5-8715-F65B2493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AEA12-778C-BEBB-4B43-6FB9D70A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36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DB2EC-9AD1-7062-4753-E3BB4705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D28C-F47E-A84C-BDA1-0434AB7DC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1D2D9-30B4-DDC8-8212-DD19F070E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69CFF-7F71-C719-734A-4355162F0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FAF89-E64F-BD21-3A7A-07A72F88C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D57C5-DFEC-3B87-11F2-67686BC6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8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80F45-401D-4024-9CE9-58421410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667D8-B840-0C14-D7EC-41B677A7E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1C017-1ACF-7060-0AAC-26D07EEA9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62D70-3D9C-415F-3378-57CDA45EE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C58436-4258-8F80-082F-31EEBE6F5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9EC41-566C-C784-322C-1F45D4A6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A8D0EB-21CA-392E-1B75-4FF5E3869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52E55-3880-DDE4-7FCA-905977C6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9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1CA7-1B93-1BA1-7269-E98761C3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01143-3B14-A585-356E-17C65149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6C7DA-9820-6B3B-3BA9-EE031A1E9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83EB6-11AC-939B-4F54-7BDBA994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9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0CFC39-6DEB-122A-4288-2CE099B0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A23E87-F05A-9392-BE93-10BF711B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98009-62C5-5472-77DE-34BC0026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6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B436-ED3F-80A6-7012-31CB08EF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6E9B-7BDE-0D1E-440D-F047D7C38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ED400-8D42-AC08-DE9E-3AF352BFB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93FD0-BB67-DF70-A8B2-0A3DF60D0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C227D-BF56-B206-6288-DE8821A0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F7545-E8B0-4CA1-5E89-AD1F3D3F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85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6B13-15BA-AD48-8465-B050A966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164234-F83C-B9C3-DDC9-2F83BC9F7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8BB42-66C2-6679-86E4-679717519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37C3A-F4DC-6330-D300-6A9F4B34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43909-83FF-3383-85D3-D6F310AD2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4D472-0317-88DE-FBBD-41FF0402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E9D99-C92D-5933-A073-4CBABC7F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233C2-2E01-0C1C-8C88-0F39B16DB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BC4A6-6497-D1C6-EAE7-A45FDF399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D2129B-FC9D-43AF-82D4-5E9ECECA1B8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03CD9-C2CE-4B9F-8DFC-AC3CAA2B08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12514-0370-3967-787B-9799EE591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821C1-B3B4-4A29-A272-F29310D3E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5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Machine Learning: Making computers Learn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	-Aravind Daram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AACB2-2E2E-DA1E-A9D7-63F3F6C86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3003C1-A4CD-031E-254B-E66D43F88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ED9A264E-DAF4-8851-48E9-A11314203D54}"/>
              </a:ext>
            </a:extLst>
          </p:cNvPr>
          <p:cNvSpPr/>
          <p:nvPr/>
        </p:nvSpPr>
        <p:spPr>
          <a:xfrm>
            <a:off x="1156851" y="637762"/>
            <a:ext cx="9888496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Machine Learning Types</a:t>
            </a:r>
            <a:endParaRPr lang="en-US" sz="4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19E357-8E25-7EA9-3C9E-B6DED386B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CA92-BA79-5035-7A95-0B98888C7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F2B6F3B-EE63-7291-0BE5-BF97652376D0}"/>
              </a:ext>
            </a:extLst>
          </p:cNvPr>
          <p:cNvSpPr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Regression (continuous output)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Linear Regression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Polynomial regression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Logistic Regression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Ridge Regression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Decision Tree Regression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Classification (discrete output)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Binary Classification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Multi-class classification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Multi-Label Classification</a:t>
            </a:r>
            <a:endParaRPr lang="en-US" sz="2400" b="0" i="0" dirty="0">
              <a:effectLst/>
            </a:endParaRP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9593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485D2C-FE53-75EB-726B-620802911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4BC6C65-070D-1AFA-9637-413736BA1A9B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/>
            <a:r>
              <a:rPr lang="en-US" sz="3200" b="0" i="0" dirty="0">
                <a:effectLst/>
                <a:latin typeface="var(--font-fk-grotesk)"/>
              </a:rPr>
              <a:t>Common Statistical ML Models</a:t>
            </a:r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96C9392-91A1-9941-DAC7-C9A0A08145BB}"/>
              </a:ext>
            </a:extLst>
          </p:cNvPr>
          <p:cNvSpPr/>
          <p:nvPr/>
        </p:nvSpPr>
        <p:spPr>
          <a:xfrm>
            <a:off x="265176" y="996696"/>
            <a:ext cx="11832336" cy="563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r>
              <a:rPr lang="en-US" sz="2133" dirty="0">
                <a:solidFill>
                  <a:srgbClr val="001D35"/>
                </a:solidFill>
                <a:latin typeface="Google Sans"/>
              </a:rPr>
              <a:t>Classification Algorithms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2FD9E06A-8EE3-810B-A417-1A84A1B7A5A1}"/>
              </a:ext>
            </a:extLst>
          </p:cNvPr>
          <p:cNvSpPr/>
          <p:nvPr/>
        </p:nvSpPr>
        <p:spPr>
          <a:xfrm>
            <a:off x="3476244" y="996696"/>
            <a:ext cx="2965704" cy="5556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r>
              <a:rPr lang="en-US" sz="2133" dirty="0">
                <a:solidFill>
                  <a:srgbClr val="001D35"/>
                </a:solidFill>
                <a:latin typeface="Google Sans"/>
              </a:rPr>
              <a:t>Regression Algorithms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B9CA8B0-0FDA-0173-47DD-91C591E59D81}"/>
              </a:ext>
            </a:extLst>
          </p:cNvPr>
          <p:cNvSpPr/>
          <p:nvPr/>
        </p:nvSpPr>
        <p:spPr>
          <a:xfrm>
            <a:off x="3669792" y="1985818"/>
            <a:ext cx="2426208" cy="44911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Ridge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Polynomial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Random Forest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8912E8A1-0A7A-CD0C-11B9-092F7AF44A35}"/>
              </a:ext>
            </a:extLst>
          </p:cNvPr>
          <p:cNvSpPr/>
          <p:nvPr/>
        </p:nvSpPr>
        <p:spPr>
          <a:xfrm>
            <a:off x="6454902" y="993648"/>
            <a:ext cx="2965704" cy="5556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r>
              <a:rPr lang="en-US" sz="2133" dirty="0">
                <a:solidFill>
                  <a:srgbClr val="001D35"/>
                </a:solidFill>
                <a:latin typeface="Google Sans"/>
              </a:rPr>
              <a:t>Clustering Algorithms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CC36A02-E93E-C16B-7088-F32BD65E2E9B}"/>
              </a:ext>
            </a:extLst>
          </p:cNvPr>
          <p:cNvSpPr/>
          <p:nvPr/>
        </p:nvSpPr>
        <p:spPr>
          <a:xfrm>
            <a:off x="6635496" y="1985818"/>
            <a:ext cx="2426208" cy="44911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Hierarchical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DBSCAN</a:t>
            </a: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3D06AE65-D4D3-BFF7-DC2D-A73A4B9F6ACC}"/>
              </a:ext>
            </a:extLst>
          </p:cNvPr>
          <p:cNvSpPr/>
          <p:nvPr/>
        </p:nvSpPr>
        <p:spPr>
          <a:xfrm>
            <a:off x="9315069" y="993648"/>
            <a:ext cx="2965704" cy="5556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r>
              <a:rPr lang="en-US" sz="2133" dirty="0">
                <a:solidFill>
                  <a:srgbClr val="001D35"/>
                </a:solidFill>
                <a:latin typeface="Google Sans"/>
              </a:rPr>
              <a:t>Dimensionality reduction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48ECC2-362A-2313-7CCA-A0A93FCACFBA}"/>
              </a:ext>
            </a:extLst>
          </p:cNvPr>
          <p:cNvSpPr/>
          <p:nvPr/>
        </p:nvSpPr>
        <p:spPr>
          <a:xfrm>
            <a:off x="9515094" y="1752600"/>
            <a:ext cx="2426208" cy="4724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Principal Component Analysis (PCA)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t-SNE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B8C5713-26A2-F009-01DE-DC1A819041C3}"/>
              </a:ext>
            </a:extLst>
          </p:cNvPr>
          <p:cNvSpPr/>
          <p:nvPr/>
        </p:nvSpPr>
        <p:spPr>
          <a:xfrm>
            <a:off x="603123" y="1985818"/>
            <a:ext cx="2426208" cy="44911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K-Nearest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955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A7FC7-7E5B-A0C9-B2C7-47DA30CA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D5776DC-9F8C-2D44-CC16-5156B89BD464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Linear Regression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E188000-7D80-46C8-E7A9-0BF3A9B849C2}"/>
              </a:ext>
            </a:extLst>
          </p:cNvPr>
          <p:cNvSpPr/>
          <p:nvPr/>
        </p:nvSpPr>
        <p:spPr>
          <a:xfrm>
            <a:off x="609600" y="1295400"/>
            <a:ext cx="11414760" cy="537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937DCB-9525-02E4-E96B-64A21A4CCA4A}"/>
              </a:ext>
            </a:extLst>
          </p:cNvPr>
          <p:cNvSpPr/>
          <p:nvPr/>
        </p:nvSpPr>
        <p:spPr>
          <a:xfrm>
            <a:off x="1533144" y="2109215"/>
            <a:ext cx="2578608" cy="22524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It used to for Regression tasks. It predicts a continuous outcome(target variable/dependent variable) based on one or more predictors(independent variables).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AB0012-C8A0-33A0-A66B-957231F2F078}"/>
              </a:ext>
            </a:extLst>
          </p:cNvPr>
          <p:cNvSpPr/>
          <p:nvPr/>
        </p:nvSpPr>
        <p:spPr>
          <a:xfrm>
            <a:off x="4605528" y="2109215"/>
            <a:ext cx="2578608" cy="22524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Fits a linear relationship between the independent (predictors) variables and the output (dependent/target) variable.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52E247-1CF1-54CF-645E-E53E45A6618E}"/>
              </a:ext>
            </a:extLst>
          </p:cNvPr>
          <p:cNvSpPr/>
          <p:nvPr/>
        </p:nvSpPr>
        <p:spPr>
          <a:xfrm>
            <a:off x="7964424" y="2109215"/>
            <a:ext cx="2825877" cy="22524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Mean Absolute Error 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Mean Squared Error (MSE)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Root Mean Squared Error (RMSE)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R-squared (R²)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Adjusted R-squared.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7F1400-D66F-3F96-61A5-06C10EE076D2}"/>
              </a:ext>
            </a:extLst>
          </p:cNvPr>
          <p:cNvSpPr txBox="1"/>
          <p:nvPr/>
        </p:nvSpPr>
        <p:spPr>
          <a:xfrm>
            <a:off x="1911096" y="1645920"/>
            <a:ext cx="1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Definition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9FFA28-E372-3E0C-BA9F-2174EE6E4941}"/>
              </a:ext>
            </a:extLst>
          </p:cNvPr>
          <p:cNvSpPr txBox="1"/>
          <p:nvPr/>
        </p:nvSpPr>
        <p:spPr>
          <a:xfrm>
            <a:off x="4605528" y="1645920"/>
            <a:ext cx="214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62121B-4F5D-42D0-568D-589D6DF3B1A8}"/>
              </a:ext>
            </a:extLst>
          </p:cNvPr>
          <p:cNvSpPr txBox="1"/>
          <p:nvPr/>
        </p:nvSpPr>
        <p:spPr>
          <a:xfrm>
            <a:off x="8131683" y="1645920"/>
            <a:ext cx="2658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Performance metrics </a:t>
            </a:r>
          </a:p>
        </p:txBody>
      </p:sp>
    </p:spTree>
    <p:extLst>
      <p:ext uri="{BB962C8B-B14F-4D97-AF65-F5344CB8AC3E}">
        <p14:creationId xmlns:p14="http://schemas.microsoft.com/office/powerpoint/2010/main" val="143336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FCDA0-422C-DF48-EDA4-393F5EDEB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5F689265-BAD1-F570-92A0-87A8BC8B5B6F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</a:rPr>
              <a:t>Linear Regression – training methodology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FABCCF0-9B27-73FF-C7D3-1046F4CB4E49}"/>
              </a:ext>
            </a:extLst>
          </p:cNvPr>
          <p:cNvSpPr/>
          <p:nvPr/>
        </p:nvSpPr>
        <p:spPr>
          <a:xfrm>
            <a:off x="609600" y="1295400"/>
            <a:ext cx="11414760" cy="537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2F0F72-6C33-45E2-36C9-51081BD73032}"/>
              </a:ext>
            </a:extLst>
          </p:cNvPr>
          <p:cNvSpPr/>
          <p:nvPr/>
        </p:nvSpPr>
        <p:spPr>
          <a:xfrm>
            <a:off x="7635240" y="1644764"/>
            <a:ext cx="4096512" cy="41756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Linear regression model learns the best-fit that minimizes the difference between predicted and actual target values, thus providing accurate predictions on new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It follows below steps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Linear equation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Calculate the cost (error) using the Mean Squared Error (MSE)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Gradient Descent to reduce the error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It iterates over the dataset row by row, updating the coefficient each time, until it se the coefficients that minimize the error.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AEDCCE-1B4E-3A12-D67A-877F97DCB3D3}"/>
              </a:ext>
            </a:extLst>
          </p:cNvPr>
          <p:cNvSpPr txBox="1"/>
          <p:nvPr/>
        </p:nvSpPr>
        <p:spPr>
          <a:xfrm>
            <a:off x="4605528" y="1645920"/>
            <a:ext cx="214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Visualization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4A511-7D66-341B-2C3F-2CA9B8C2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97" y="1645920"/>
            <a:ext cx="6110906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2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D3166-D282-55F9-0AFD-DBC054427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2E211BE0-C6B5-48FE-F73F-7762024090E0}"/>
              </a:ext>
            </a:extLst>
          </p:cNvPr>
          <p:cNvSpPr/>
          <p:nvPr/>
        </p:nvSpPr>
        <p:spPr>
          <a:xfrm>
            <a:off x="609600" y="304800"/>
            <a:ext cx="10972800" cy="9230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House Price Prediction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DAD2BFC-EA80-CDBF-DB45-68A41CECFA07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A7782D-ADD6-0624-4858-F3785E38A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381439"/>
              </p:ext>
            </p:extLst>
          </p:nvPr>
        </p:nvGraphicFramePr>
        <p:xfrm>
          <a:off x="836023" y="1990037"/>
          <a:ext cx="8291445" cy="1849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3815">
                  <a:extLst>
                    <a:ext uri="{9D8B030D-6E8A-4147-A177-3AD203B41FA5}">
                      <a16:colId xmlns:a16="http://schemas.microsoft.com/office/drawing/2014/main" val="1910230494"/>
                    </a:ext>
                  </a:extLst>
                </a:gridCol>
                <a:gridCol w="2763815">
                  <a:extLst>
                    <a:ext uri="{9D8B030D-6E8A-4147-A177-3AD203B41FA5}">
                      <a16:colId xmlns:a16="http://schemas.microsoft.com/office/drawing/2014/main" val="1071290661"/>
                    </a:ext>
                  </a:extLst>
                </a:gridCol>
                <a:gridCol w="2763815">
                  <a:extLst>
                    <a:ext uri="{9D8B030D-6E8A-4147-A177-3AD203B41FA5}">
                      <a16:colId xmlns:a16="http://schemas.microsoft.com/office/drawing/2014/main" val="2897948808"/>
                    </a:ext>
                  </a:extLst>
                </a:gridCol>
              </a:tblGrid>
              <a:tr h="386363">
                <a:tc>
                  <a:txBody>
                    <a:bodyPr/>
                    <a:lstStyle/>
                    <a:p>
                      <a:r>
                        <a:rPr lang="en-US" dirty="0"/>
                        <a:t>Size (</a:t>
                      </a:r>
                      <a:r>
                        <a:rPr lang="en-US" dirty="0" err="1"/>
                        <a:t>SqFt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BedRooms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($1000)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971409"/>
                  </a:ext>
                </a:extLst>
              </a:tr>
              <a:tr h="281649"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193645"/>
                  </a:ext>
                </a:extLst>
              </a:tr>
              <a:tr h="281649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951616"/>
                  </a:ext>
                </a:extLst>
              </a:tr>
              <a:tr h="281649">
                <a:tc>
                  <a:txBody>
                    <a:bodyPr/>
                    <a:lstStyle/>
                    <a:p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812605"/>
                  </a:ext>
                </a:extLst>
              </a:tr>
              <a:tr h="281649">
                <a:tc>
                  <a:txBody>
                    <a:bodyPr/>
                    <a:lstStyle/>
                    <a:p>
                      <a:r>
                        <a:rPr lang="en-US" dirty="0"/>
                        <a:t>1200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337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39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90845-922B-85EF-4274-38264570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26045F4-843D-CBD4-7865-EB213C423FE2}"/>
              </a:ext>
            </a:extLst>
          </p:cNvPr>
          <p:cNvSpPr/>
          <p:nvPr/>
        </p:nvSpPr>
        <p:spPr>
          <a:xfrm>
            <a:off x="609600" y="304800"/>
            <a:ext cx="10972800" cy="9230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House Price Prediction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91809AD-8876-B49B-1957-BAA40AA6C9B1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61DE269-63D3-FD9F-C790-85850453E514}"/>
              </a:ext>
            </a:extLst>
          </p:cNvPr>
          <p:cNvSpPr>
            <a:spLocks noGrp="1"/>
          </p:cNvSpPr>
          <p:nvPr/>
        </p:nvSpPr>
        <p:spPr>
          <a:xfrm>
            <a:off x="516835" y="2373625"/>
            <a:ext cx="3515179" cy="291351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Step 1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Model </a:t>
            </a:r>
            <a:r>
              <a:rPr lang="en-US" sz="1800" b="1" dirty="0">
                <a:solidFill>
                  <a:schemeClr val="tx2"/>
                </a:solidFill>
              </a:rPr>
              <a:t>assumes</a:t>
            </a:r>
            <a:r>
              <a:rPr lang="en-US" sz="1800" dirty="0">
                <a:solidFill>
                  <a:schemeClr val="tx2"/>
                </a:solidFill>
              </a:rPr>
              <a:t> random values for w 1​ ,w 2​ , and b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Example:</a:t>
            </a:r>
          </a:p>
          <a:p>
            <a:pPr marL="0" indent="0" algn="ctr">
              <a:buNone/>
            </a:pPr>
            <a:r>
              <a:rPr lang="es-ES" sz="1800" dirty="0">
                <a:solidFill>
                  <a:schemeClr val="tx2"/>
                </a:solidFill>
              </a:rPr>
              <a:t>Y=0.079⋅X1​+59.43⋅X2​+133.94</a:t>
            </a:r>
            <a:endParaRPr lang="en-US" sz="1800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2EFFD0B-5A46-6101-C24D-8D6F72BC3446}"/>
              </a:ext>
            </a:extLst>
          </p:cNvPr>
          <p:cNvSpPr>
            <a:spLocks noGrp="1"/>
          </p:cNvSpPr>
          <p:nvPr/>
        </p:nvSpPr>
        <p:spPr>
          <a:xfrm>
            <a:off x="4258558" y="2373625"/>
            <a:ext cx="4209581" cy="291351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Step 2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Using step 1 equation, calculate the predicted values (Y^ ) for </a:t>
            </a:r>
            <a:r>
              <a:rPr lang="en-US" sz="1800" b="1" dirty="0">
                <a:solidFill>
                  <a:schemeClr val="tx2"/>
                </a:solidFill>
              </a:rPr>
              <a:t>each row </a:t>
            </a:r>
            <a:r>
              <a:rPr lang="en-US" sz="1800" dirty="0">
                <a:solidFill>
                  <a:schemeClr val="tx2"/>
                </a:solidFill>
              </a:rPr>
              <a:t>in the dataset.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1</a:t>
            </a:r>
            <a:r>
              <a:rPr lang="en-US" sz="1800" baseline="30000" dirty="0">
                <a:solidFill>
                  <a:schemeClr val="tx2"/>
                </a:solidFill>
              </a:rPr>
              <a:t>st</a:t>
            </a:r>
            <a:r>
              <a:rPr lang="en-US" sz="1800" dirty="0">
                <a:solidFill>
                  <a:schemeClr val="tx2"/>
                </a:solidFill>
              </a:rPr>
              <a:t> Row Predicted Yield = 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0.079</a:t>
            </a:r>
            <a:r>
              <a:rPr lang="es-ES" sz="1800" dirty="0">
                <a:solidFill>
                  <a:schemeClr val="tx2"/>
                </a:solidFill>
              </a:rPr>
              <a:t> ⋅ 1</a:t>
            </a:r>
            <a:r>
              <a:rPr lang="en-US" sz="1800" dirty="0">
                <a:solidFill>
                  <a:schemeClr val="tx2"/>
                </a:solidFill>
              </a:rPr>
              <a:t>500+59.43</a:t>
            </a:r>
            <a:r>
              <a:rPr lang="es-ES" sz="1800" dirty="0">
                <a:solidFill>
                  <a:schemeClr val="tx2"/>
                </a:solidFill>
              </a:rPr>
              <a:t> ⋅ </a:t>
            </a:r>
            <a:r>
              <a:rPr lang="en-US" sz="1800" dirty="0">
                <a:solidFill>
                  <a:schemeClr val="tx2"/>
                </a:solidFill>
              </a:rPr>
              <a:t>3+133.94=400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2nd Row Predicted Yield = 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0.079 ⋅2000+59.43⋅3+133.94=500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5FB689B-5EDC-73F9-9DE6-A36E13AFAFB6}"/>
              </a:ext>
            </a:extLst>
          </p:cNvPr>
          <p:cNvSpPr>
            <a:spLocks noGrp="1"/>
          </p:cNvSpPr>
          <p:nvPr/>
        </p:nvSpPr>
        <p:spPr>
          <a:xfrm>
            <a:off x="8605140" y="2373625"/>
            <a:ext cx="3070025" cy="291351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Step 3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For each data point, calculate the </a:t>
            </a:r>
            <a:r>
              <a:rPr lang="en-US" sz="1800" b="1" dirty="0">
                <a:solidFill>
                  <a:srgbClr val="FF0000"/>
                </a:solidFill>
              </a:rPr>
              <a:t>squared</a:t>
            </a:r>
            <a:r>
              <a:rPr lang="en-US" sz="1800" b="1" dirty="0">
                <a:solidFill>
                  <a:schemeClr val="tx2"/>
                </a:solidFill>
              </a:rPr>
              <a:t> error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𝐸𝑟𝑟𝑜𝑟=(𝑌−𝑌^)2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Sum up all the errors and compute the MSE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CBF03F53-BFC3-EC08-E0B8-F8CDD591C6D0}"/>
              </a:ext>
            </a:extLst>
          </p:cNvPr>
          <p:cNvSpPr txBox="1">
            <a:spLocks/>
          </p:cNvSpPr>
          <p:nvPr/>
        </p:nvSpPr>
        <p:spPr>
          <a:xfrm>
            <a:off x="2951445" y="1060241"/>
            <a:ext cx="2137514" cy="10809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tx2"/>
                </a:solidFill>
              </a:rPr>
              <a:t>Linear Equation</a:t>
            </a:r>
          </a:p>
          <a:p>
            <a:pPr marL="0" indent="0" algn="ctr">
              <a:buNone/>
            </a:pPr>
            <a:r>
              <a:rPr lang="pl-PL" sz="1800" dirty="0">
                <a:solidFill>
                  <a:schemeClr val="tx2"/>
                </a:solidFill>
              </a:rPr>
              <a:t>Y=w1​⋅X1​+w2​⋅X2​+b</a:t>
            </a:r>
            <a:endParaRPr lang="en-US" sz="18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4E6B626D-7ECC-7B0F-59AB-7B1FA22BB346}"/>
              </a:ext>
            </a:extLst>
          </p:cNvPr>
          <p:cNvSpPr txBox="1">
            <a:spLocks/>
          </p:cNvSpPr>
          <p:nvPr/>
        </p:nvSpPr>
        <p:spPr>
          <a:xfrm>
            <a:off x="5269825" y="877756"/>
            <a:ext cx="5961392" cy="126342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Y: Predicted House Price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X 1​ : Size (</a:t>
            </a:r>
            <a:r>
              <a:rPr lang="en-US" sz="1800" dirty="0" err="1">
                <a:solidFill>
                  <a:schemeClr val="tx2"/>
                </a:solidFill>
              </a:rPr>
              <a:t>SqFt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X 2​ : </a:t>
            </a:r>
            <a:r>
              <a:rPr lang="en-US" sz="1800" dirty="0" err="1">
                <a:solidFill>
                  <a:schemeClr val="tx2"/>
                </a:solidFill>
              </a:rPr>
              <a:t>BedRooms</a:t>
            </a: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w1​ ,w2​ : Weights (coefficients) learned by the model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b: Bias (Y intercept) – the price when the Size and bed rooms are Zero.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C4727C1-44FC-E848-10C7-553B32F6BAB6}"/>
              </a:ext>
            </a:extLst>
          </p:cNvPr>
          <p:cNvSpPr txBox="1"/>
          <p:nvPr/>
        </p:nvSpPr>
        <p:spPr>
          <a:xfrm>
            <a:off x="1490663" y="5519583"/>
            <a:ext cx="886530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2"/>
                </a:solidFill>
                <a:latin typeface="Aptos" panose="020B0004020202020204" pitchFamily="34" charset="0"/>
              </a:rPr>
              <a:t>Gradient Descent </a:t>
            </a:r>
            <a:r>
              <a:rPr 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adjusts</a:t>
            </a:r>
            <a:r>
              <a:rPr lang="en-US" dirty="0">
                <a:solidFill>
                  <a:schemeClr val="tx2"/>
                </a:solidFill>
                <a:latin typeface="Aptos" panose="020B0004020202020204" pitchFamily="34" charset="0"/>
              </a:rPr>
              <a:t> w1,w2 and b iteratively to </a:t>
            </a:r>
            <a:r>
              <a:rPr 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reduce</a:t>
            </a:r>
            <a:r>
              <a:rPr lang="en-US" dirty="0">
                <a:solidFill>
                  <a:schemeClr val="tx2"/>
                </a:solidFill>
                <a:latin typeface="Aptos" panose="020B0004020202020204" pitchFamily="34" charset="0"/>
              </a:rPr>
              <a:t> the MSE</a:t>
            </a:r>
          </a:p>
        </p:txBody>
      </p:sp>
    </p:spTree>
    <p:extLst>
      <p:ext uri="{BB962C8B-B14F-4D97-AF65-F5344CB8AC3E}">
        <p14:creationId xmlns:p14="http://schemas.microsoft.com/office/powerpoint/2010/main" val="2334411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4F9C1F-812F-B8A0-F30A-DC8AD2BB7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3982503-1314-E160-2CD6-D15E1DFAAFD1}"/>
              </a:ext>
            </a:extLst>
          </p:cNvPr>
          <p:cNvSpPr/>
          <p:nvPr/>
        </p:nvSpPr>
        <p:spPr>
          <a:xfrm>
            <a:off x="609600" y="304800"/>
            <a:ext cx="10972800" cy="9230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Gradient Descent explained more detailed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6BECA21-FE38-AE2B-7E95-7A22DB083DF3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A586D07-C710-3730-5929-DC1730BB54B5}"/>
              </a:ext>
            </a:extLst>
          </p:cNvPr>
          <p:cNvSpPr>
            <a:spLocks noGrp="1"/>
          </p:cNvSpPr>
          <p:nvPr/>
        </p:nvSpPr>
        <p:spPr>
          <a:xfrm>
            <a:off x="508741" y="1066799"/>
            <a:ext cx="3515179" cy="405925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Data set</a:t>
            </a:r>
          </a:p>
          <a:p>
            <a:pPr algn="ctr"/>
            <a:endParaRPr lang="en-US" sz="1800" b="1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F21EE49-FB6E-471D-C031-FB2370855C84}"/>
              </a:ext>
            </a:extLst>
          </p:cNvPr>
          <p:cNvSpPr>
            <a:spLocks noGrp="1"/>
          </p:cNvSpPr>
          <p:nvPr/>
        </p:nvSpPr>
        <p:spPr>
          <a:xfrm>
            <a:off x="4242441" y="1066800"/>
            <a:ext cx="4209581" cy="405925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Loss – 144.6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Using step 1 equation, calculate the predicted values (Y^ ) for </a:t>
            </a:r>
            <a:r>
              <a:rPr lang="en-US" sz="1800" b="1" dirty="0">
                <a:solidFill>
                  <a:schemeClr val="tx2"/>
                </a:solidFill>
              </a:rPr>
              <a:t>each row </a:t>
            </a:r>
            <a:r>
              <a:rPr lang="en-US" sz="1800" dirty="0">
                <a:solidFill>
                  <a:schemeClr val="tx2"/>
                </a:solidFill>
              </a:rPr>
              <a:t>in the dataset.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1</a:t>
            </a:r>
            <a:r>
              <a:rPr lang="en-US" sz="1800" baseline="30000" dirty="0">
                <a:solidFill>
                  <a:schemeClr val="tx2"/>
                </a:solidFill>
              </a:rPr>
              <a:t>st</a:t>
            </a:r>
            <a:r>
              <a:rPr lang="en-US" sz="1800" dirty="0">
                <a:solidFill>
                  <a:schemeClr val="tx2"/>
                </a:solidFill>
              </a:rPr>
              <a:t> Row Predicted Yield = 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0.079</a:t>
            </a:r>
            <a:r>
              <a:rPr lang="es-ES" sz="1800" dirty="0">
                <a:solidFill>
                  <a:schemeClr val="tx2"/>
                </a:solidFill>
              </a:rPr>
              <a:t> ⋅ 1</a:t>
            </a:r>
            <a:r>
              <a:rPr lang="en-US" sz="1800" dirty="0">
                <a:solidFill>
                  <a:schemeClr val="tx2"/>
                </a:solidFill>
              </a:rPr>
              <a:t>500+59.43</a:t>
            </a:r>
            <a:r>
              <a:rPr lang="es-ES" sz="1800" dirty="0">
                <a:solidFill>
                  <a:schemeClr val="tx2"/>
                </a:solidFill>
              </a:rPr>
              <a:t> ⋅ </a:t>
            </a:r>
            <a:r>
              <a:rPr lang="en-US" sz="1800" dirty="0">
                <a:solidFill>
                  <a:schemeClr val="tx2"/>
                </a:solidFill>
              </a:rPr>
              <a:t>3+133.94=400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2nd Row Predicted Yield = 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0.079 ⋅2000+59.43⋅3+133.94=500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E33E9D1-6021-3D9D-BA1C-F2BC2735E576}"/>
              </a:ext>
            </a:extLst>
          </p:cNvPr>
          <p:cNvSpPr>
            <a:spLocks noGrp="1"/>
          </p:cNvSpPr>
          <p:nvPr/>
        </p:nvSpPr>
        <p:spPr>
          <a:xfrm>
            <a:off x="8796301" y="1104713"/>
            <a:ext cx="3070025" cy="405925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Calculation 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(4 - 0)^2 = 16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(7 - 0)^2 = 49</a:t>
            </a:r>
          </a:p>
          <a:p>
            <a:pPr algn="ctr"/>
            <a:endParaRPr lang="en-US" sz="1800" dirty="0">
              <a:solidFill>
                <a:schemeClr val="tx2"/>
              </a:solidFill>
            </a:endParaRP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(12 - 0)^2 = 144</a:t>
            </a:r>
          </a:p>
          <a:p>
            <a:pPr algn="ctr"/>
            <a:endParaRPr lang="en-US" sz="1800" dirty="0">
              <a:solidFill>
                <a:schemeClr val="tx2"/>
              </a:solidFill>
            </a:endParaRP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(15 - 0)^2 = 225</a:t>
            </a:r>
          </a:p>
          <a:p>
            <a:pPr algn="ctr"/>
            <a:endParaRPr lang="en-US" sz="1800" dirty="0">
              <a:solidFill>
                <a:schemeClr val="tx2"/>
              </a:solidFill>
            </a:endParaRP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(17 - 0)^2 = 289</a:t>
            </a:r>
          </a:p>
          <a:p>
            <a:pPr algn="ctr"/>
            <a:endParaRPr lang="en-US" sz="1800" dirty="0">
              <a:solidFill>
                <a:schemeClr val="tx2"/>
              </a:solidFill>
            </a:endParaRP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Sum = 16 + 49 + 144 + 225 + 289 = 723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Mean = 723 / 5 = 144.6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BAAF7EE-239C-5D46-CDAF-AE8006DBE490}"/>
              </a:ext>
            </a:extLst>
          </p:cNvPr>
          <p:cNvSpPr txBox="1"/>
          <p:nvPr/>
        </p:nvSpPr>
        <p:spPr>
          <a:xfrm>
            <a:off x="2396503" y="5269430"/>
            <a:ext cx="8865303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The most common loss function for regression is Mean Squared Error (MSE):</a:t>
            </a:r>
          </a:p>
          <a:p>
            <a:pPr algn="l">
              <a:buNone/>
            </a:pPr>
            <a:r>
              <a:rPr lang="en-US" b="0" i="0" dirty="0">
                <a:effectLst/>
                <a:latin typeface="KaTeX_Main"/>
              </a:rPr>
              <a:t>Loss=1N∑i=1N(</a:t>
            </a:r>
            <a:r>
              <a:rPr lang="en-US" b="0" i="0" dirty="0" err="1">
                <a:effectLst/>
                <a:latin typeface="KaTeX_Main"/>
              </a:rPr>
              <a:t>Actuali−Predictedi</a:t>
            </a:r>
            <a:r>
              <a:rPr lang="en-US" b="0" i="0" dirty="0">
                <a:effectLst/>
                <a:latin typeface="KaTeX_Main"/>
              </a:rPr>
              <a:t>)2</a:t>
            </a:r>
          </a:p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Where: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KaTeX_Main"/>
              </a:rPr>
              <a:t>N</a:t>
            </a:r>
            <a:r>
              <a:rPr lang="en-US" b="0" i="0" dirty="0">
                <a:effectLst/>
                <a:latin typeface="fkGroteskNeue"/>
              </a:rPr>
              <a:t> = number of data points (here, 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KaTeX_Main"/>
              </a:rPr>
              <a:t>ActualiActual</a:t>
            </a:r>
            <a:r>
              <a:rPr lang="en-US" b="0" i="1" dirty="0" err="1">
                <a:effectLst/>
                <a:latin typeface="KaTeX_Math"/>
              </a:rPr>
              <a:t>i</a:t>
            </a:r>
            <a:r>
              <a:rPr lang="en-US" b="0" i="0" dirty="0">
                <a:effectLst/>
                <a:latin typeface="fkGroteskNeue"/>
              </a:rPr>
              <a:t> = actual route time for data point </a:t>
            </a:r>
            <a:r>
              <a:rPr lang="en-US" b="0" i="0" dirty="0" err="1">
                <a:effectLst/>
                <a:latin typeface="KaTeX_Main"/>
              </a:rPr>
              <a:t>i</a:t>
            </a:r>
            <a:endParaRPr lang="en-US" b="0" i="0" dirty="0"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KaTeX_Main"/>
              </a:rPr>
              <a:t>PredictediPredicted</a:t>
            </a:r>
            <a:r>
              <a:rPr lang="en-US" b="0" i="1" dirty="0" err="1">
                <a:effectLst/>
                <a:latin typeface="KaTeX_Math"/>
              </a:rPr>
              <a:t>i</a:t>
            </a:r>
            <a:r>
              <a:rPr lang="en-US" b="0" i="0" dirty="0">
                <a:effectLst/>
                <a:latin typeface="fkGroteskNeue"/>
              </a:rPr>
              <a:t> = predicted route time for data point </a:t>
            </a:r>
            <a:r>
              <a:rPr lang="en-US" b="0" i="0" dirty="0" err="1">
                <a:effectLst/>
                <a:latin typeface="KaTeX_Main"/>
              </a:rPr>
              <a:t>i</a:t>
            </a:r>
            <a:endParaRPr lang="en-US" b="0" i="0" dirty="0">
              <a:effectLst/>
              <a:latin typeface="fkGrotesk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AB8D3-5A07-7902-C114-1209353B3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67380"/>
            <a:ext cx="3250244" cy="3180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F6BCEF-7831-BAD0-033B-378724F32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844" y="1507232"/>
            <a:ext cx="4078773" cy="36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09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FDAD4-BEDE-57E3-68F4-8383A30D4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382070D-7FF6-5FC9-E539-D67ED795B7B6}"/>
              </a:ext>
            </a:extLst>
          </p:cNvPr>
          <p:cNvSpPr/>
          <p:nvPr/>
        </p:nvSpPr>
        <p:spPr>
          <a:xfrm>
            <a:off x="609600" y="304800"/>
            <a:ext cx="10972800" cy="9230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Gradient Descent explained more detailed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64BED52-EADD-9B41-211C-1492284F2057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E292D05-30F7-10DF-3565-BC19994414BC}"/>
              </a:ext>
            </a:extLst>
          </p:cNvPr>
          <p:cNvSpPr>
            <a:spLocks noGrp="1"/>
          </p:cNvSpPr>
          <p:nvPr/>
        </p:nvSpPr>
        <p:spPr>
          <a:xfrm>
            <a:off x="609600" y="1081079"/>
            <a:ext cx="4388285" cy="405925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Loss – 1.1947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A787CC4-6DD5-624C-607E-4529A0CD2175}"/>
              </a:ext>
            </a:extLst>
          </p:cNvPr>
          <p:cNvSpPr>
            <a:spLocks noGrp="1"/>
          </p:cNvSpPr>
          <p:nvPr/>
        </p:nvSpPr>
        <p:spPr>
          <a:xfrm>
            <a:off x="5574082" y="1081079"/>
            <a:ext cx="6196626" cy="405925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Calculation </a:t>
            </a:r>
          </a:p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BDD87AB-82E7-7AE8-0D8E-ED99A0B5E4E7}"/>
              </a:ext>
            </a:extLst>
          </p:cNvPr>
          <p:cNvSpPr txBox="1"/>
          <p:nvPr/>
        </p:nvSpPr>
        <p:spPr>
          <a:xfrm>
            <a:off x="2396503" y="5269430"/>
            <a:ext cx="886530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None/>
            </a:pPr>
            <a:r>
              <a:rPr lang="en-US" b="0" i="0" dirty="0">
                <a:effectLst/>
                <a:latin typeface="fkGroteskNeue"/>
              </a:rPr>
              <a:t>Sum of Squared errors:</a:t>
            </a:r>
          </a:p>
          <a:p>
            <a:pPr algn="l">
              <a:buNone/>
            </a:pPr>
            <a:r>
              <a:rPr lang="en-US" b="0" i="0" dirty="0">
                <a:effectLst/>
                <a:latin typeface="KaTeX_Main"/>
              </a:rPr>
              <a:t>		0.8649+0.3249+1.1881+0.5329+3.0625=5.9733</a:t>
            </a:r>
          </a:p>
          <a:p>
            <a:pPr algn="l">
              <a:buNone/>
            </a:pPr>
            <a:endParaRPr lang="en-US" dirty="0">
              <a:latin typeface="KaTeX_Main"/>
            </a:endParaRPr>
          </a:p>
          <a:p>
            <a:pPr algn="l">
              <a:buNone/>
            </a:pPr>
            <a:r>
              <a:rPr lang="en-US" b="0" i="0" dirty="0">
                <a:effectLst/>
                <a:latin typeface="KaTeX_Main"/>
              </a:rPr>
              <a:t>Mean Squared error (Loss) = 5.9733 /5 = 1.1947</a:t>
            </a:r>
            <a:endParaRPr lang="en-US" b="0" i="0" dirty="0">
              <a:effectLst/>
              <a:latin typeface="fkGrotesk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213F9-9ED5-E3C9-4FEA-280A3ABDA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08" y="1605832"/>
            <a:ext cx="3832964" cy="3639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0181A-057B-C697-02D5-A5C2CC915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4668"/>
            <a:ext cx="5674708" cy="363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9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4C4313-749A-6687-65BC-01C2BAB44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82D5D4B7-C348-8C50-2A89-865377BDAEC2}"/>
              </a:ext>
            </a:extLst>
          </p:cNvPr>
          <p:cNvSpPr/>
          <p:nvPr/>
        </p:nvSpPr>
        <p:spPr>
          <a:xfrm>
            <a:off x="609600" y="304800"/>
            <a:ext cx="10972800" cy="9230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Gradient Descent - Summary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7831BD3-462C-3C20-BD65-45C2FF5A141D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CCD306-4B24-F3C9-466E-DAE1AFFDB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29241"/>
              </p:ext>
            </p:extLst>
          </p:nvPr>
        </p:nvGraphicFramePr>
        <p:xfrm>
          <a:off x="1327758" y="2054268"/>
          <a:ext cx="8605382" cy="3562467"/>
        </p:xfrm>
        <a:graphic>
          <a:graphicData uri="http://schemas.openxmlformats.org/drawingml/2006/table">
            <a:tbl>
              <a:tblPr/>
              <a:tblGrid>
                <a:gridCol w="4302691">
                  <a:extLst>
                    <a:ext uri="{9D8B030D-6E8A-4147-A177-3AD203B41FA5}">
                      <a16:colId xmlns:a16="http://schemas.microsoft.com/office/drawing/2014/main" val="4105857165"/>
                    </a:ext>
                  </a:extLst>
                </a:gridCol>
                <a:gridCol w="4302691">
                  <a:extLst>
                    <a:ext uri="{9D8B030D-6E8A-4147-A177-3AD203B41FA5}">
                      <a16:colId xmlns:a16="http://schemas.microsoft.com/office/drawing/2014/main" val="1634776890"/>
                    </a:ext>
                  </a:extLst>
                </a:gridCol>
              </a:tblGrid>
              <a:tr h="436906">
                <a:tc>
                  <a:txBody>
                    <a:bodyPr/>
                    <a:lstStyle/>
                    <a:p>
                      <a:pPr fontAlgn="t" latinLnBrk="0"/>
                      <a:r>
                        <a:rPr lang="en-US" b="0" dirty="0">
                          <a:effectLst/>
                        </a:rPr>
                        <a:t>Term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fontAlgn="t" latinLnBrk="0"/>
                      <a:r>
                        <a:rPr lang="en-US" b="0" dirty="0">
                          <a:effectLst/>
                        </a:rPr>
                        <a:t>Meaning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87125"/>
                  </a:ext>
                </a:extLst>
              </a:tr>
              <a:tr h="1008245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dirty="0">
                          <a:effectLst/>
                        </a:rPr>
                        <a:t>Loss Function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dirty="0">
                          <a:effectLst/>
                        </a:rPr>
                        <a:t>Measures how well predictions match actual data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913028"/>
                  </a:ext>
                </a:extLst>
              </a:tr>
              <a:tr h="705772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High Loss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dirty="0">
                          <a:effectLst/>
                        </a:rPr>
                        <a:t>Bad predictions (model needs improvement)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715733"/>
                  </a:ext>
                </a:extLst>
              </a:tr>
              <a:tr h="705772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Low Loss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dirty="0">
                          <a:effectLst/>
                        </a:rPr>
                        <a:t>Good predictions (model fits the data well)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927742"/>
                  </a:ext>
                </a:extLst>
              </a:tr>
              <a:tr h="705772">
                <a:tc>
                  <a:txBody>
                    <a:bodyPr/>
                    <a:lstStyle/>
                    <a:p>
                      <a:pPr fontAlgn="base" latinLnBrk="0"/>
                      <a:r>
                        <a:rPr lang="en-US">
                          <a:effectLst/>
                        </a:rPr>
                        <a:t>Goal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dirty="0">
                          <a:effectLst/>
                        </a:rPr>
                        <a:t>Adjust model parameters to minimize the loss</a:t>
                      </a:r>
                    </a:p>
                  </a:txBody>
                  <a:tcPr marL="60960" marR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257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474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73EA1-041D-BCFE-FF99-C00102EC4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8A93AF6-0D83-4378-0501-827864BB4D2B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Linear Regression – Use cases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0134304-D60B-FB3C-59C8-74C438331EF9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33C1F6-F308-09D7-A3C3-B78A417E7E3D}"/>
              </a:ext>
            </a:extLst>
          </p:cNvPr>
          <p:cNvGraphicFramePr>
            <a:graphicFrameLocks noGrp="1"/>
          </p:cNvGraphicFramePr>
          <p:nvPr/>
        </p:nvGraphicFramePr>
        <p:xfrm>
          <a:off x="687832" y="1203960"/>
          <a:ext cx="9681464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1480">
                  <a:extLst>
                    <a:ext uri="{9D8B030D-6E8A-4147-A177-3AD203B41FA5}">
                      <a16:colId xmlns:a16="http://schemas.microsoft.com/office/drawing/2014/main" val="1485936213"/>
                    </a:ext>
                  </a:extLst>
                </a:gridCol>
                <a:gridCol w="6729984">
                  <a:extLst>
                    <a:ext uri="{9D8B030D-6E8A-4147-A177-3AD203B41FA5}">
                      <a16:colId xmlns:a16="http://schemas.microsoft.com/office/drawing/2014/main" val="3535201840"/>
                    </a:ext>
                  </a:extLst>
                </a:gridCol>
              </a:tblGrid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84952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Predicting House Prices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Regression is used to estimate house prices based on features like size, location, and age of the house.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42668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Estimating Sales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Predicting the sales revenue based on factors like advertising budget and sales efforts and help the business.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902698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Forecasting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Predicting the temperatures based on weather conditions and time of day.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697564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Student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Predicting the final exam score based on factors like study hours, previous grades and attendance percentage.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95331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Employee Salary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Predicting an employee's salary based on experience, education, and job sector.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64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15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/>
          <p:cNvSpPr/>
          <p:nvPr/>
        </p:nvSpPr>
        <p:spPr>
          <a:xfrm>
            <a:off x="1156851" y="637762"/>
            <a:ext cx="9888496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Agenda</a:t>
            </a:r>
            <a:endParaRPr lang="en-US" sz="4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Statistical ML – Definition 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Basic concepts of Statistical ML and terminologies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Types of Statistical ML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Common Statistical ML Models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Linear Regression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Logistic Regression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Decision Tree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Random Forest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K-Means clustering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Principal Component analysis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A6BA6-133C-21DC-AFEE-A1674B4A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1226FC94-01FE-E2C9-8367-7B0AADE7C1F1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Logistic Regression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0CCD97B-ADFE-E300-38E0-F82D32336C4E}"/>
              </a:ext>
            </a:extLst>
          </p:cNvPr>
          <p:cNvSpPr/>
          <p:nvPr/>
        </p:nvSpPr>
        <p:spPr>
          <a:xfrm>
            <a:off x="609600" y="1295400"/>
            <a:ext cx="11414760" cy="537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62B0D8-0F56-1AA7-5EB6-4114D4BC5F36}"/>
              </a:ext>
            </a:extLst>
          </p:cNvPr>
          <p:cNvSpPr/>
          <p:nvPr/>
        </p:nvSpPr>
        <p:spPr>
          <a:xfrm>
            <a:off x="1533144" y="2109215"/>
            <a:ext cx="2578608" cy="22524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It used for Classification tasks. It predicts the probability of an outcome (target/dependent) belonging to a particular category based on one or more predictors(independent variables).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7D0A5E-6C3D-A7CB-C49A-34C20D2F323A}"/>
              </a:ext>
            </a:extLst>
          </p:cNvPr>
          <p:cNvSpPr/>
          <p:nvPr/>
        </p:nvSpPr>
        <p:spPr>
          <a:xfrm>
            <a:off x="4605528" y="2109215"/>
            <a:ext cx="2578608" cy="22524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Fits a non-linear (logistic) relationship between the independent (predictor) variables and the probability of the binary output (dependent/target) variable.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BCCE08-7C68-2603-3AFF-5B30E7C2DC2E}"/>
              </a:ext>
            </a:extLst>
          </p:cNvPr>
          <p:cNvSpPr/>
          <p:nvPr/>
        </p:nvSpPr>
        <p:spPr>
          <a:xfrm>
            <a:off x="7964424" y="2109215"/>
            <a:ext cx="2825877" cy="22524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Recall (Sensitivity)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F1-Score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9206B6-C0F0-8932-C441-F9E992FED83F}"/>
              </a:ext>
            </a:extLst>
          </p:cNvPr>
          <p:cNvSpPr txBox="1"/>
          <p:nvPr/>
        </p:nvSpPr>
        <p:spPr>
          <a:xfrm>
            <a:off x="1911096" y="1645920"/>
            <a:ext cx="1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Definition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A09F47-990B-B983-5337-F811EA8A9D94}"/>
              </a:ext>
            </a:extLst>
          </p:cNvPr>
          <p:cNvSpPr txBox="1"/>
          <p:nvPr/>
        </p:nvSpPr>
        <p:spPr>
          <a:xfrm>
            <a:off x="4605528" y="1645920"/>
            <a:ext cx="214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0B60C-279C-66D4-BD7F-512F7BB4FDD7}"/>
              </a:ext>
            </a:extLst>
          </p:cNvPr>
          <p:cNvSpPr txBox="1"/>
          <p:nvPr/>
        </p:nvSpPr>
        <p:spPr>
          <a:xfrm>
            <a:off x="8131683" y="1645920"/>
            <a:ext cx="2658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Performance metrics </a:t>
            </a:r>
          </a:p>
        </p:txBody>
      </p:sp>
    </p:spTree>
    <p:extLst>
      <p:ext uri="{BB962C8B-B14F-4D97-AF65-F5344CB8AC3E}">
        <p14:creationId xmlns:p14="http://schemas.microsoft.com/office/powerpoint/2010/main" val="92949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EE3ED-BF1F-D41A-5A28-A06627E35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19C7B97-9E09-C8E7-7B92-D4EDB4A02BDB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</a:rPr>
              <a:t>Logistic Regression – training methodology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6E97182-43E7-296D-99FB-7F35281C33E9}"/>
              </a:ext>
            </a:extLst>
          </p:cNvPr>
          <p:cNvSpPr/>
          <p:nvPr/>
        </p:nvSpPr>
        <p:spPr>
          <a:xfrm>
            <a:off x="609600" y="1295400"/>
            <a:ext cx="11414760" cy="537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D440C8-9CF3-F538-FE0B-3E998E2648EF}"/>
              </a:ext>
            </a:extLst>
          </p:cNvPr>
          <p:cNvSpPr/>
          <p:nvPr/>
        </p:nvSpPr>
        <p:spPr>
          <a:xfrm>
            <a:off x="7635240" y="1644764"/>
            <a:ext cx="4096512" cy="417565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Logistic regression model learns the best-fit that minimizes the difference between predicted and actual target values, thus providing accurate predictions on new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It follows below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Applying a linear combination of the predictors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Transforming this linear combination using the logistic (sigmoid)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Outputting probabilities between 0 and 1 for binary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74B24C-90CB-560D-3DB7-AE0F8682C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87" y="1878351"/>
            <a:ext cx="4741571" cy="37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64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AFEB6-8D83-3685-F36E-797A2D18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2813D455-96B7-1435-5809-D345D0E43724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Predicting Student – Pass or Fail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DC657BF-DE43-6836-B54F-BE83D86D0017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6E66B0-9295-2C07-43ED-CBE8BAE12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827671"/>
              </p:ext>
            </p:extLst>
          </p:nvPr>
        </p:nvGraphicFramePr>
        <p:xfrm>
          <a:off x="687832" y="1203960"/>
          <a:ext cx="9681464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1480">
                  <a:extLst>
                    <a:ext uri="{9D8B030D-6E8A-4147-A177-3AD203B41FA5}">
                      <a16:colId xmlns:a16="http://schemas.microsoft.com/office/drawing/2014/main" val="1485936213"/>
                    </a:ext>
                  </a:extLst>
                </a:gridCol>
                <a:gridCol w="6729984">
                  <a:extLst>
                    <a:ext uri="{9D8B030D-6E8A-4147-A177-3AD203B41FA5}">
                      <a16:colId xmlns:a16="http://schemas.microsoft.com/office/drawing/2014/main" val="3535201840"/>
                    </a:ext>
                  </a:extLst>
                </a:gridCol>
              </a:tblGrid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Hours Studied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84952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42668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902698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697564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95331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64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111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635AAD-C6FA-57AA-65CF-9C7682C70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A86A302-8FAA-4994-4795-EFD5E4DEF48E}"/>
              </a:ext>
            </a:extLst>
          </p:cNvPr>
          <p:cNvSpPr/>
          <p:nvPr/>
        </p:nvSpPr>
        <p:spPr>
          <a:xfrm>
            <a:off x="609600" y="304800"/>
            <a:ext cx="10972800" cy="9230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Student Exam - prediction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F8697C8-6491-ED12-4534-F54830DB42AE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B3F1E05-868D-5C37-113E-E765A0504E3D}"/>
              </a:ext>
            </a:extLst>
          </p:cNvPr>
          <p:cNvSpPr>
            <a:spLocks noGrp="1"/>
          </p:cNvSpPr>
          <p:nvPr/>
        </p:nvSpPr>
        <p:spPr>
          <a:xfrm>
            <a:off x="516835" y="2373625"/>
            <a:ext cx="3515179" cy="291351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Step 1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Model </a:t>
            </a:r>
            <a:r>
              <a:rPr lang="en-US" sz="1800" b="1" dirty="0">
                <a:solidFill>
                  <a:srgbClr val="FF0000"/>
                </a:solidFill>
              </a:rPr>
              <a:t>assumes</a:t>
            </a:r>
            <a:r>
              <a:rPr lang="en-US" sz="1800" dirty="0">
                <a:solidFill>
                  <a:schemeClr val="tx2"/>
                </a:solidFill>
              </a:rPr>
              <a:t> random values for w 1​ ,w 2​ , and b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Example:</a:t>
            </a:r>
          </a:p>
          <a:p>
            <a:pPr marL="0" indent="0" algn="ctr">
              <a:buNone/>
            </a:pPr>
            <a:r>
              <a:rPr lang="es-ES" sz="1800" dirty="0">
                <a:solidFill>
                  <a:schemeClr val="tx2"/>
                </a:solidFill>
              </a:rPr>
              <a:t>Y=0.7⋅X1​+0.7⋅X2​+0</a:t>
            </a:r>
            <a:endParaRPr lang="en-US" sz="1800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EDAF8F4-CC03-C04F-3E78-6F5B84F10D8D}"/>
              </a:ext>
            </a:extLst>
          </p:cNvPr>
          <p:cNvSpPr>
            <a:spLocks noGrp="1"/>
          </p:cNvSpPr>
          <p:nvPr/>
        </p:nvSpPr>
        <p:spPr>
          <a:xfrm>
            <a:off x="4258558" y="2373625"/>
            <a:ext cx="4209581" cy="291351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Step 2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Using step 1 equation, calculate the predicted value (Y^ ) and applies sigmoid for </a:t>
            </a:r>
            <a:r>
              <a:rPr lang="en-US" sz="1800" b="1" dirty="0">
                <a:solidFill>
                  <a:srgbClr val="FF0000"/>
                </a:solidFill>
              </a:rPr>
              <a:t>each row </a:t>
            </a:r>
            <a:r>
              <a:rPr lang="en-US" sz="1800" dirty="0">
                <a:solidFill>
                  <a:schemeClr val="tx2"/>
                </a:solidFill>
              </a:rPr>
              <a:t>in the dataset.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1</a:t>
            </a:r>
            <a:r>
              <a:rPr lang="en-US" sz="1800" baseline="30000" dirty="0">
                <a:solidFill>
                  <a:schemeClr val="tx2"/>
                </a:solidFill>
              </a:rPr>
              <a:t>st</a:t>
            </a:r>
            <a:r>
              <a:rPr lang="en-US" sz="1800" dirty="0">
                <a:solidFill>
                  <a:schemeClr val="tx2"/>
                </a:solidFill>
              </a:rPr>
              <a:t> Row Predicted Yield = 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0.7</a:t>
            </a:r>
            <a:r>
              <a:rPr lang="es-ES" sz="1800" dirty="0">
                <a:solidFill>
                  <a:schemeClr val="tx2"/>
                </a:solidFill>
              </a:rPr>
              <a:t> ⋅</a:t>
            </a:r>
            <a:r>
              <a:rPr lang="en-US" sz="1800" dirty="0">
                <a:solidFill>
                  <a:schemeClr val="tx2"/>
                </a:solidFill>
              </a:rPr>
              <a:t>2+0=1.4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Sigmoid(1.4)=0.802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A3D6E8F-2876-6775-FEC3-E2142C9FA1B8}"/>
              </a:ext>
            </a:extLst>
          </p:cNvPr>
          <p:cNvSpPr>
            <a:spLocks noGrp="1"/>
          </p:cNvSpPr>
          <p:nvPr/>
        </p:nvSpPr>
        <p:spPr>
          <a:xfrm>
            <a:off x="8605140" y="2373625"/>
            <a:ext cx="3070025" cy="291351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chemeClr val="tx2"/>
                </a:solidFill>
              </a:rPr>
              <a:t>Step 3</a:t>
            </a: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For each data point, calculate the </a:t>
            </a:r>
            <a:r>
              <a:rPr lang="en-US" sz="1800" b="1" dirty="0">
                <a:solidFill>
                  <a:srgbClr val="FF0000"/>
                </a:solidFill>
              </a:rPr>
              <a:t>cost function(log loss).</a:t>
            </a:r>
          </a:p>
          <a:p>
            <a:pPr algn="ctr"/>
            <a:r>
              <a:rPr lang="en-US" sz="1800" dirty="0" err="1">
                <a:solidFill>
                  <a:schemeClr val="tx2"/>
                </a:solidFill>
              </a:rPr>
              <a:t>LogLoss</a:t>
            </a:r>
            <a:r>
              <a:rPr lang="en-US" sz="1800" dirty="0">
                <a:solidFill>
                  <a:schemeClr val="tx2"/>
                </a:solidFill>
              </a:rPr>
              <a:t>=−[𝑦⋅log⁡(𝑝)+(1−𝑦)⋅log⁡(1−𝑝)]</a:t>
            </a:r>
          </a:p>
          <a:p>
            <a:pPr algn="ctr"/>
            <a:endParaRPr lang="en-US" sz="1800" dirty="0">
              <a:solidFill>
                <a:schemeClr val="tx2"/>
              </a:solidFill>
            </a:endParaRPr>
          </a:p>
          <a:p>
            <a:pPr algn="ctr"/>
            <a:r>
              <a:rPr lang="en-US" sz="1800" dirty="0">
                <a:solidFill>
                  <a:schemeClr val="tx2"/>
                </a:solidFill>
              </a:rPr>
              <a:t>−[1⋅log⁡(0.802)+(1−1)⋅log⁡(1−0.802)] = 0.220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A04C6F57-F9F7-4F37-942F-0DDD5518DDDA}"/>
              </a:ext>
            </a:extLst>
          </p:cNvPr>
          <p:cNvSpPr txBox="1">
            <a:spLocks/>
          </p:cNvSpPr>
          <p:nvPr/>
        </p:nvSpPr>
        <p:spPr>
          <a:xfrm>
            <a:off x="2951445" y="1060241"/>
            <a:ext cx="2137514" cy="10809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tx2"/>
                </a:solidFill>
              </a:rPr>
              <a:t>Linear Equation</a:t>
            </a:r>
          </a:p>
          <a:p>
            <a:pPr marL="0" indent="0" algn="ctr">
              <a:buNone/>
            </a:pPr>
            <a:r>
              <a:rPr lang="pl-PL" sz="1800" dirty="0">
                <a:solidFill>
                  <a:schemeClr val="tx2"/>
                </a:solidFill>
              </a:rPr>
              <a:t>Y=w1​⋅X1​+w2​⋅X2​+b</a:t>
            </a:r>
            <a:endParaRPr lang="en-US" sz="18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801A8C4A-8F4E-90BD-194A-EA9C84E80D6C}"/>
              </a:ext>
            </a:extLst>
          </p:cNvPr>
          <p:cNvSpPr txBox="1">
            <a:spLocks/>
          </p:cNvSpPr>
          <p:nvPr/>
        </p:nvSpPr>
        <p:spPr>
          <a:xfrm>
            <a:off x="5304404" y="969086"/>
            <a:ext cx="5905285" cy="12924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Y: Student Exam result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X 1​ : Hours of Study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w1​ ,w2​ : Weights (coefficients) learned by the model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b: Bias (intercept)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0141131-B5DB-DD7A-1020-27A548DEBF40}"/>
              </a:ext>
            </a:extLst>
          </p:cNvPr>
          <p:cNvSpPr txBox="1"/>
          <p:nvPr/>
        </p:nvSpPr>
        <p:spPr>
          <a:xfrm>
            <a:off x="1490663" y="5519583"/>
            <a:ext cx="886530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2"/>
                </a:solidFill>
                <a:latin typeface="Aptos" panose="020B0004020202020204" pitchFamily="34" charset="0"/>
              </a:rPr>
              <a:t>Sigmoid </a:t>
            </a:r>
            <a:r>
              <a:rPr lang="en-US" dirty="0">
                <a:solidFill>
                  <a:schemeClr val="tx2"/>
                </a:solidFill>
                <a:latin typeface="Aptos" panose="020B0004020202020204" pitchFamily="34" charset="0"/>
              </a:rPr>
              <a:t>converts </a:t>
            </a:r>
            <a:r>
              <a:rPr 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linear output to probability </a:t>
            </a:r>
            <a:r>
              <a:rPr lang="en-US" dirty="0">
                <a:solidFill>
                  <a:schemeClr val="tx2"/>
                </a:solidFill>
                <a:latin typeface="Aptos" panose="020B0004020202020204" pitchFamily="34" charset="0"/>
              </a:rPr>
              <a:t>between 0 and 1.</a:t>
            </a:r>
            <a:endParaRPr lang="en-US" b="1" dirty="0">
              <a:solidFill>
                <a:schemeClr val="tx2"/>
              </a:solidFill>
              <a:latin typeface="Aptos" panose="020B0004020202020204" pitchFamily="34" charset="0"/>
            </a:endParaRPr>
          </a:p>
          <a:p>
            <a:pPr algn="ctr"/>
            <a:r>
              <a:rPr lang="en-US" b="1" dirty="0">
                <a:solidFill>
                  <a:schemeClr val="tx2"/>
                </a:solidFill>
                <a:latin typeface="Aptos" panose="020B0004020202020204" pitchFamily="34" charset="0"/>
              </a:rPr>
              <a:t>Gradient Descent </a:t>
            </a:r>
            <a:r>
              <a:rPr 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adjusts</a:t>
            </a:r>
            <a:r>
              <a:rPr lang="en-US" dirty="0">
                <a:solidFill>
                  <a:schemeClr val="tx2"/>
                </a:solidFill>
                <a:latin typeface="Aptos" panose="020B0004020202020204" pitchFamily="34" charset="0"/>
              </a:rPr>
              <a:t> w1,w2 and b to </a:t>
            </a:r>
            <a:r>
              <a:rPr lang="en-US" b="1" dirty="0">
                <a:solidFill>
                  <a:srgbClr val="FF0000"/>
                </a:solidFill>
                <a:latin typeface="Aptos" panose="020B0004020202020204" pitchFamily="34" charset="0"/>
              </a:rPr>
              <a:t>minimize</a:t>
            </a:r>
            <a:r>
              <a:rPr lang="en-US" dirty="0">
                <a:solidFill>
                  <a:schemeClr val="tx2"/>
                </a:solidFill>
                <a:latin typeface="Aptos" panose="020B0004020202020204" pitchFamily="34" charset="0"/>
              </a:rPr>
              <a:t> the loss.</a:t>
            </a:r>
          </a:p>
        </p:txBody>
      </p:sp>
    </p:spTree>
    <p:extLst>
      <p:ext uri="{BB962C8B-B14F-4D97-AF65-F5344CB8AC3E}">
        <p14:creationId xmlns:p14="http://schemas.microsoft.com/office/powerpoint/2010/main" val="4206097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3E751-54A9-41CE-7F2C-AC300938A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A675BE9-B1A2-382B-1E01-878EE1995317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Logistic Regression – Use cases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7C72EE0-646D-9E2F-A4A7-8E6F8E806A5F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7877D9-2A87-7812-4C42-FE076BD5355D}"/>
              </a:ext>
            </a:extLst>
          </p:cNvPr>
          <p:cNvGraphicFramePr>
            <a:graphicFrameLocks noGrp="1"/>
          </p:cNvGraphicFramePr>
          <p:nvPr/>
        </p:nvGraphicFramePr>
        <p:xfrm>
          <a:off x="687832" y="1203960"/>
          <a:ext cx="9681464" cy="486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1480">
                  <a:extLst>
                    <a:ext uri="{9D8B030D-6E8A-4147-A177-3AD203B41FA5}">
                      <a16:colId xmlns:a16="http://schemas.microsoft.com/office/drawing/2014/main" val="1485936213"/>
                    </a:ext>
                  </a:extLst>
                </a:gridCol>
                <a:gridCol w="6729984">
                  <a:extLst>
                    <a:ext uri="{9D8B030D-6E8A-4147-A177-3AD203B41FA5}">
                      <a16:colId xmlns:a16="http://schemas.microsoft.com/office/drawing/2014/main" val="3535201840"/>
                    </a:ext>
                  </a:extLst>
                </a:gridCol>
              </a:tblGrid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84952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Email Spam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Classifies emails as spam or not spam based on Word frequencies, Sender reputation and email length.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42668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Loan Default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Predicts whether a loan will default based on customer data like credit score, income, loan amount and previous defaults.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902698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Disease 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Predicts the presence of a disease based on patient symptoms, age, family history and test results.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697564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Churn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Predicting whether a customer will stop using a subscription-based service by checking usage pattern, tenure, complaint history and subscription type.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95331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Social Media 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Predicts whether a user will click on an ad based on user behavior, age , time spent on the platform and demographics.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64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473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01ADF-E1E4-4BB7-69DF-B436132F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F771CAF9-8DBC-23A0-3072-E0661C92E744}"/>
              </a:ext>
            </a:extLst>
          </p:cNvPr>
          <p:cNvSpPr/>
          <p:nvPr/>
        </p:nvSpPr>
        <p:spPr>
          <a:xfrm>
            <a:off x="609600" y="304800"/>
            <a:ext cx="10930128" cy="762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Bob's Cruise plan selection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20A640F-5EAB-C66C-CF0B-B9D9685DDA0A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EF4000-D21E-1B38-3130-84585223F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686484"/>
              </p:ext>
            </p:extLst>
          </p:nvPr>
        </p:nvGraphicFramePr>
        <p:xfrm>
          <a:off x="661416" y="939122"/>
          <a:ext cx="1058570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568">
                  <a:extLst>
                    <a:ext uri="{9D8B030D-6E8A-4147-A177-3AD203B41FA5}">
                      <a16:colId xmlns:a16="http://schemas.microsoft.com/office/drawing/2014/main" val="3336723115"/>
                    </a:ext>
                  </a:extLst>
                </a:gridCol>
                <a:gridCol w="3528568">
                  <a:extLst>
                    <a:ext uri="{9D8B030D-6E8A-4147-A177-3AD203B41FA5}">
                      <a16:colId xmlns:a16="http://schemas.microsoft.com/office/drawing/2014/main" val="2971081812"/>
                    </a:ext>
                  </a:extLst>
                </a:gridCol>
                <a:gridCol w="3528568">
                  <a:extLst>
                    <a:ext uri="{9D8B030D-6E8A-4147-A177-3AD203B41FA5}">
                      <a16:colId xmlns:a16="http://schemas.microsoft.com/office/drawing/2014/main" val="1292731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Budget Plan (1000-2500$)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Premium plan (2500-5000$)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Luxury plan (5000$+)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28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3-5 days Cruises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6-9 days cruises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7-14 days cruises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70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Destinations – Mexico/Caribbean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Destinations- Mediterranean/Alaska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Worldwide destinations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96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Cabins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Balcony Cabins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Suite accommodations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92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Basic dining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 dining included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All-inclusive dining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1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Premium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Exclusive Experience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47981"/>
                  </a:ext>
                </a:extLst>
              </a:tr>
            </a:tbl>
          </a:graphicData>
        </a:graphic>
      </p:graphicFrame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D7249A28-DE02-5AF0-A219-694E9A3DABD0}"/>
              </a:ext>
            </a:extLst>
          </p:cNvPr>
          <p:cNvGraphicFramePr/>
          <p:nvPr/>
        </p:nvGraphicFramePr>
        <p:xfrm>
          <a:off x="661416" y="3739896"/>
          <a:ext cx="10694561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805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F204B-49E4-9AEF-30B5-70490577D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542B33F-11D0-886F-45F4-E39C43984AD7}"/>
              </a:ext>
            </a:extLst>
          </p:cNvPr>
          <p:cNvSpPr/>
          <p:nvPr/>
        </p:nvSpPr>
        <p:spPr>
          <a:xfrm>
            <a:off x="609600" y="304800"/>
            <a:ext cx="10972800" cy="5090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Decision Tree – Cruise plan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F5CFC79-5E47-9990-D4B8-7CDF0EA4743D}"/>
              </a:ext>
            </a:extLst>
          </p:cNvPr>
          <p:cNvSpPr/>
          <p:nvPr/>
        </p:nvSpPr>
        <p:spPr>
          <a:xfrm>
            <a:off x="155448" y="612648"/>
            <a:ext cx="11200529" cy="51785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15FC9-76E8-DE55-D5B7-730869184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2466"/>
            <a:ext cx="12192000" cy="31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24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889E3-E695-B369-814C-026D5435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8CC302C-6704-6147-A5FA-3FE67171B6A3}"/>
              </a:ext>
            </a:extLst>
          </p:cNvPr>
          <p:cNvSpPr/>
          <p:nvPr/>
        </p:nvSpPr>
        <p:spPr>
          <a:xfrm>
            <a:off x="1156851" y="637762"/>
            <a:ext cx="9888496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2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decision tree primarily used for in Machine learning?</a:t>
            </a: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3322710-1060-9F26-D866-23D2E5A9E336}"/>
              </a:ext>
            </a:extLst>
          </p:cNvPr>
          <p:cNvSpPr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To perform Clustering the data.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To model the relationship between variables using linear equation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To make Decisions or Predictions based on hierarchical structure nodes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To reduce the dimensionality of Data.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44417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C59C-A5C7-8B78-D55B-2E999D7A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8562C14-4C99-9647-612B-AB3AF6A89C13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Decision Tree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6706D4D-2076-EC62-572F-88BA83ACEE65}"/>
              </a:ext>
            </a:extLst>
          </p:cNvPr>
          <p:cNvSpPr/>
          <p:nvPr/>
        </p:nvSpPr>
        <p:spPr>
          <a:xfrm>
            <a:off x="609600" y="1295400"/>
            <a:ext cx="11414760" cy="537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68AB540-EDA4-5AB8-4CA7-066886967F85}"/>
              </a:ext>
            </a:extLst>
          </p:cNvPr>
          <p:cNvSpPr/>
          <p:nvPr/>
        </p:nvSpPr>
        <p:spPr>
          <a:xfrm>
            <a:off x="1401699" y="2109215"/>
            <a:ext cx="2710053" cy="29474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It used for both Regression and Classification tasks. It predicts decisions by splitting data based on feature values.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2CD005-0BA5-A0AF-8DEB-CE5CF4B77588}"/>
              </a:ext>
            </a:extLst>
          </p:cNvPr>
          <p:cNvSpPr/>
          <p:nvPr/>
        </p:nvSpPr>
        <p:spPr>
          <a:xfrm>
            <a:off x="4605528" y="2109214"/>
            <a:ext cx="2578608" cy="29474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Fits the data in the form of simple tree by splitting the data into subsets based on the feature values then make predictions.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Each node will have Gini/Entropy calculations. Or error measure (e.g. MSE) for each split.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8987B6-3528-8565-6E2C-F7E218E58329}"/>
              </a:ext>
            </a:extLst>
          </p:cNvPr>
          <p:cNvSpPr/>
          <p:nvPr/>
        </p:nvSpPr>
        <p:spPr>
          <a:xfrm>
            <a:off x="7927848" y="2109215"/>
            <a:ext cx="2862453" cy="29474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Regression: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Mean Absolute Error 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Mean Squared Error (MSE)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Root Mean Squared Error (RMSE)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R-squared (R²)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Adjusted R-squared.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Classification: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Recall (Sensitivity)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F1-Score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endParaRPr lang="en-US" sz="1400" b="1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CECD07-48F2-E14D-68D7-F45819DB085D}"/>
              </a:ext>
            </a:extLst>
          </p:cNvPr>
          <p:cNvSpPr txBox="1"/>
          <p:nvPr/>
        </p:nvSpPr>
        <p:spPr>
          <a:xfrm>
            <a:off x="1911096" y="1645920"/>
            <a:ext cx="1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Definition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31C86A-8BFC-D4B3-E944-F44C1277D5E8}"/>
              </a:ext>
            </a:extLst>
          </p:cNvPr>
          <p:cNvSpPr txBox="1"/>
          <p:nvPr/>
        </p:nvSpPr>
        <p:spPr>
          <a:xfrm>
            <a:off x="4605528" y="1645920"/>
            <a:ext cx="214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706E95-0FBF-B192-BDF9-F1F1FB1BAAB0}"/>
              </a:ext>
            </a:extLst>
          </p:cNvPr>
          <p:cNvSpPr txBox="1"/>
          <p:nvPr/>
        </p:nvSpPr>
        <p:spPr>
          <a:xfrm>
            <a:off x="8131683" y="1645920"/>
            <a:ext cx="2658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Performance metrics </a:t>
            </a:r>
          </a:p>
        </p:txBody>
      </p:sp>
    </p:spTree>
    <p:extLst>
      <p:ext uri="{BB962C8B-B14F-4D97-AF65-F5344CB8AC3E}">
        <p14:creationId xmlns:p14="http://schemas.microsoft.com/office/powerpoint/2010/main" val="784958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4BCA-6ACD-7110-07E3-1AB9B5530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CA8B025C-94BC-B568-8087-FF8486C44454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</a:rPr>
              <a:t>Decision Tree– representation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76557E0-A8ED-73D4-88C3-164C61DD185B}"/>
              </a:ext>
            </a:extLst>
          </p:cNvPr>
          <p:cNvSpPr/>
          <p:nvPr/>
        </p:nvSpPr>
        <p:spPr>
          <a:xfrm>
            <a:off x="609600" y="1295400"/>
            <a:ext cx="11414760" cy="537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468D7-E797-3E97-71B2-2FF97F439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625" y="956917"/>
            <a:ext cx="8954750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5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500C6-2617-D81B-AC27-41C1F57CE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4CE38373-41A4-7614-07C3-9F11C383E083}"/>
              </a:ext>
            </a:extLst>
          </p:cNvPr>
          <p:cNvSpPr/>
          <p:nvPr/>
        </p:nvSpPr>
        <p:spPr>
          <a:xfrm>
            <a:off x="1156851" y="637762"/>
            <a:ext cx="9888496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Statistical ML - Definition</a:t>
            </a:r>
            <a:endParaRPr lang="en-US" sz="4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6CD0EEA-84CF-1674-4CD8-485D31456949}"/>
              </a:ext>
            </a:extLst>
          </p:cNvPr>
          <p:cNvSpPr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Statistical machine learning is a field that combines statistical techniques with machine learning and artificial intelligence (AI) technologies to create models that can learn from data and make predictions. </a:t>
            </a: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99918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FA7AD-7206-A77E-FFD4-02A5AEC39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DFF8BD6D-9158-CB03-E601-E3193F2F1B80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Decision Tree– Use cases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B2C8AFB-DF01-734F-ED0A-B6C35EBE18D2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DCB712-BE05-8AFB-ADF0-89FC2A06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282146"/>
              </p:ext>
            </p:extLst>
          </p:nvPr>
        </p:nvGraphicFramePr>
        <p:xfrm>
          <a:off x="687832" y="1243584"/>
          <a:ext cx="10559288" cy="4962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696">
                  <a:extLst>
                    <a:ext uri="{9D8B030D-6E8A-4147-A177-3AD203B41FA5}">
                      <a16:colId xmlns:a16="http://schemas.microsoft.com/office/drawing/2014/main" val="1485936213"/>
                    </a:ext>
                  </a:extLst>
                </a:gridCol>
                <a:gridCol w="6601968">
                  <a:extLst>
                    <a:ext uri="{9D8B030D-6E8A-4147-A177-3AD203B41FA5}">
                      <a16:colId xmlns:a16="http://schemas.microsoft.com/office/drawing/2014/main" val="3535201840"/>
                    </a:ext>
                  </a:extLst>
                </a:gridCol>
                <a:gridCol w="1563624">
                  <a:extLst>
                    <a:ext uri="{9D8B030D-6E8A-4147-A177-3AD203B41FA5}">
                      <a16:colId xmlns:a16="http://schemas.microsoft.com/office/drawing/2014/main" val="3955745506"/>
                    </a:ext>
                  </a:extLst>
                </a:gridCol>
              </a:tblGrid>
              <a:tr h="783336"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84952"/>
                  </a:ext>
                </a:extLst>
              </a:tr>
              <a:tr h="783336">
                <a:tc>
                  <a:txBody>
                    <a:bodyPr/>
                    <a:lstStyle/>
                    <a:p>
                      <a:r>
                        <a:rPr lang="en-US" dirty="0"/>
                        <a:t>Disease 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Predicts the likelihood of a disease (e.g., diabetes, heart disease) based on patient data(Age, Glucose Level, Blood Pressure, Symptoms).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42668"/>
                  </a:ext>
                </a:extLst>
              </a:tr>
              <a:tr h="783336">
                <a:tc>
                  <a:txBody>
                    <a:bodyPr/>
                    <a:lstStyle/>
                    <a:p>
                      <a:r>
                        <a:rPr lang="en-US" dirty="0"/>
                        <a:t>Loan Approval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Determines whether a loan should be approved or not based on applicant data(Income, Credit Score, Employment History).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902698"/>
                  </a:ext>
                </a:extLst>
              </a:tr>
              <a:tr h="783336">
                <a:tc>
                  <a:txBody>
                    <a:bodyPr/>
                    <a:lstStyle/>
                    <a:p>
                      <a:r>
                        <a:rPr lang="en-US" dirty="0"/>
                        <a:t>Sales Forecasting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Predicts future sales for a product based on historical data(Time, Product Type, Region, Promotions).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697564"/>
                  </a:ext>
                </a:extLst>
              </a:tr>
              <a:tr h="783336">
                <a:tc>
                  <a:txBody>
                    <a:bodyPr/>
                    <a:lstStyle/>
                    <a:p>
                      <a:r>
                        <a:rPr lang="en-US" dirty="0"/>
                        <a:t>Fraud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Identifies fraudulent transactions based on historical transaction patterns(Amount, Location, Time of Day, Merchant Type).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95331"/>
                  </a:ext>
                </a:extLst>
              </a:tr>
              <a:tr h="783336">
                <a:tc>
                  <a:txBody>
                    <a:bodyPr/>
                    <a:lstStyle/>
                    <a:p>
                      <a:r>
                        <a:rPr lang="en-US" dirty="0"/>
                        <a:t>Employee Attrition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Predicts whether an employee will leave a company based on workplace and personal factors(Salary, Work Hours, Job Satisfaction, Tenure).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64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434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FF9B-9FC4-8A9C-088C-8AAA69858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353EBA7-F799-CC50-5A59-F3947C86EFE9}"/>
              </a:ext>
            </a:extLst>
          </p:cNvPr>
          <p:cNvSpPr/>
          <p:nvPr/>
        </p:nvSpPr>
        <p:spPr>
          <a:xfrm>
            <a:off x="402336" y="246888"/>
            <a:ext cx="11164824" cy="137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3200" b="1" dirty="0">
              <a:solidFill>
                <a:srgbClr val="000000"/>
              </a:solidFill>
              <a:latin typeface="Optima" pitchFamily="34" charset="0"/>
              <a:ea typeface="Optima" pitchFamily="34" charset="-122"/>
              <a:cs typeface="Optima" pitchFamily="34" charset="-120"/>
            </a:endParaRPr>
          </a:p>
          <a:p>
            <a:r>
              <a:rPr lang="en-US" sz="3200" b="0" i="0" dirty="0">
                <a:effectLst/>
                <a:latin typeface="__fkGroteskNeue_598ab8"/>
              </a:rPr>
              <a:t>Decision Tree - overfitting</a:t>
            </a:r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DB3BDA9-CB39-9AAA-F400-7DEF8BC3134D}"/>
              </a:ext>
            </a:extLst>
          </p:cNvPr>
          <p:cNvSpPr/>
          <p:nvPr/>
        </p:nvSpPr>
        <p:spPr>
          <a:xfrm>
            <a:off x="91440" y="822960"/>
            <a:ext cx="11868912" cy="5907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42356-52A8-27E1-2331-D676CE6D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1" y="905255"/>
            <a:ext cx="5084325" cy="5559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120277-A4D3-A079-F033-2DC13B2E1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93" y="128016"/>
            <a:ext cx="5215467" cy="66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4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C08E5-307D-5EE1-5200-BA9F56F05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62F126BF-DA02-5001-31CD-655A715D010E}"/>
              </a:ext>
            </a:extLst>
          </p:cNvPr>
          <p:cNvSpPr/>
          <p:nvPr/>
        </p:nvSpPr>
        <p:spPr>
          <a:xfrm>
            <a:off x="609600" y="304800"/>
            <a:ext cx="10972800" cy="5090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Decision Tree (Pruned)– Cruise plan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9C75854-324C-1F28-9EB0-CA5E2657E74E}"/>
              </a:ext>
            </a:extLst>
          </p:cNvPr>
          <p:cNvSpPr/>
          <p:nvPr/>
        </p:nvSpPr>
        <p:spPr>
          <a:xfrm>
            <a:off x="155448" y="612648"/>
            <a:ext cx="11200529" cy="51785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E5147-6122-147B-40D3-79130573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0155"/>
            <a:ext cx="12192000" cy="46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079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EDA0F-8396-F054-96C3-DD7C6C91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1CC48FC1-341B-80BA-706C-A9B87E9B078F}"/>
              </a:ext>
            </a:extLst>
          </p:cNvPr>
          <p:cNvSpPr/>
          <p:nvPr/>
        </p:nvSpPr>
        <p:spPr>
          <a:xfrm>
            <a:off x="1156851" y="637762"/>
            <a:ext cx="9888496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b="0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Which of the following are primary reasons for pruning Decision Trees(Select all that apply)?</a:t>
            </a:r>
            <a:endParaRPr lang="en-US" sz="19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1526EC8-1239-1907-72D5-0D828010F160}"/>
              </a:ext>
            </a:extLst>
          </p:cNvPr>
          <p:cNvSpPr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To increase the depth of the tree</a:t>
            </a:r>
            <a:endParaRPr lang="en-US" sz="24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To reduce overfitting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To improve the tree's ability to generalize to new data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To make the tree more complex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4889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2DAC3-7283-C205-0D8B-9B4ABD19C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1F995D2-545F-7B5A-9F4F-E3B9E0F3AAEF}"/>
              </a:ext>
            </a:extLst>
          </p:cNvPr>
          <p:cNvSpPr/>
          <p:nvPr/>
        </p:nvSpPr>
        <p:spPr>
          <a:xfrm>
            <a:off x="609600" y="358140"/>
            <a:ext cx="10972800" cy="5090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Random Forest – Cruise plan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E8536D3-1F50-880D-8E1B-E22BC9286D0F}"/>
              </a:ext>
            </a:extLst>
          </p:cNvPr>
          <p:cNvSpPr/>
          <p:nvPr/>
        </p:nvSpPr>
        <p:spPr>
          <a:xfrm>
            <a:off x="155448" y="612648"/>
            <a:ext cx="11200529" cy="51785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BB565-4F18-F056-4440-FE9355C6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611"/>
            <a:ext cx="12192000" cy="38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22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11C22-C28D-EE6E-9ADA-7A012FF71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33D8FF3-CB80-D2BC-B159-DEE140B45377}"/>
              </a:ext>
            </a:extLst>
          </p:cNvPr>
          <p:cNvSpPr/>
          <p:nvPr/>
        </p:nvSpPr>
        <p:spPr>
          <a:xfrm>
            <a:off x="609600" y="358140"/>
            <a:ext cx="10972800" cy="50901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Random Forest Pruned– Cruise plan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766464E-D3DE-1AF1-ED84-D3A95F34C093}"/>
              </a:ext>
            </a:extLst>
          </p:cNvPr>
          <p:cNvSpPr/>
          <p:nvPr/>
        </p:nvSpPr>
        <p:spPr>
          <a:xfrm>
            <a:off x="155448" y="612648"/>
            <a:ext cx="11200529" cy="51785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B1FE8-6B5C-C760-E0FB-7224BF193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997"/>
            <a:ext cx="12192000" cy="417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20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D655A-ABF6-A586-6183-CE9CAE1CA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4CAA8DE2-9938-C957-6F29-41C843E00B07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Random Forest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C97664B-9C14-3A88-EB11-714C058A1AA0}"/>
              </a:ext>
            </a:extLst>
          </p:cNvPr>
          <p:cNvSpPr/>
          <p:nvPr/>
        </p:nvSpPr>
        <p:spPr>
          <a:xfrm>
            <a:off x="609600" y="1295400"/>
            <a:ext cx="11414760" cy="537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874D23-8A96-5E0E-E96E-C84699297994}"/>
              </a:ext>
            </a:extLst>
          </p:cNvPr>
          <p:cNvSpPr/>
          <p:nvPr/>
        </p:nvSpPr>
        <p:spPr>
          <a:xfrm>
            <a:off x="1401699" y="2109215"/>
            <a:ext cx="2710053" cy="29474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It used for both Regression and Classification tasks. Its ensemble method that constructs multiple decision trees to improve accuracy and robustness.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D4B43C-B50A-4678-6264-9B63D375D793}"/>
              </a:ext>
            </a:extLst>
          </p:cNvPr>
          <p:cNvSpPr/>
          <p:nvPr/>
        </p:nvSpPr>
        <p:spPr>
          <a:xfrm>
            <a:off x="4605528" y="2109214"/>
            <a:ext cx="2578608" cy="29474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Each decision tree is trained on a random subset of the data, and predictions are made by averaging (for regression) or majority voting (for classification) across the trees.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5B1A23-7E01-FAAC-0D8F-A5F65D33195C}"/>
              </a:ext>
            </a:extLst>
          </p:cNvPr>
          <p:cNvSpPr/>
          <p:nvPr/>
        </p:nvSpPr>
        <p:spPr>
          <a:xfrm>
            <a:off x="7927848" y="2109215"/>
            <a:ext cx="2862453" cy="29474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Regression: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Mean Absolute Error 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Mean Squared Error (MSE)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Root Mean Squared Error (RMSE)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R-squared (R²)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Adjusted R-squared.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Classification: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Recall (Sensitivity)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F1-Score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endParaRPr lang="en-US" sz="1400" b="1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E0E9D-E4F9-AEFE-9ED3-67769FAC6146}"/>
              </a:ext>
            </a:extLst>
          </p:cNvPr>
          <p:cNvSpPr txBox="1"/>
          <p:nvPr/>
        </p:nvSpPr>
        <p:spPr>
          <a:xfrm>
            <a:off x="1911096" y="1645920"/>
            <a:ext cx="1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Definition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C50F2-0A63-AE6D-BE34-C4A434933FDF}"/>
              </a:ext>
            </a:extLst>
          </p:cNvPr>
          <p:cNvSpPr txBox="1"/>
          <p:nvPr/>
        </p:nvSpPr>
        <p:spPr>
          <a:xfrm>
            <a:off x="4605528" y="1645920"/>
            <a:ext cx="214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808A68-4383-1F60-274E-704661136ABC}"/>
              </a:ext>
            </a:extLst>
          </p:cNvPr>
          <p:cNvSpPr txBox="1"/>
          <p:nvPr/>
        </p:nvSpPr>
        <p:spPr>
          <a:xfrm>
            <a:off x="8131683" y="1645920"/>
            <a:ext cx="2658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Performance metrics </a:t>
            </a:r>
          </a:p>
        </p:txBody>
      </p:sp>
    </p:spTree>
    <p:extLst>
      <p:ext uri="{BB962C8B-B14F-4D97-AF65-F5344CB8AC3E}">
        <p14:creationId xmlns:p14="http://schemas.microsoft.com/office/powerpoint/2010/main" val="2302841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6F3AF-DF9B-A47C-DF87-0B5B84354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C348812-2658-8893-1219-4FC96097AA0F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Random Forest– Use cases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60A706D-AB61-EB9A-36BF-0759F512B1DF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C237CC-B65A-5056-CA71-35F2D8504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706078"/>
              </p:ext>
            </p:extLst>
          </p:nvPr>
        </p:nvGraphicFramePr>
        <p:xfrm>
          <a:off x="687832" y="1243584"/>
          <a:ext cx="10559288" cy="483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696">
                  <a:extLst>
                    <a:ext uri="{9D8B030D-6E8A-4147-A177-3AD203B41FA5}">
                      <a16:colId xmlns:a16="http://schemas.microsoft.com/office/drawing/2014/main" val="1485936213"/>
                    </a:ext>
                  </a:extLst>
                </a:gridCol>
                <a:gridCol w="6601968">
                  <a:extLst>
                    <a:ext uri="{9D8B030D-6E8A-4147-A177-3AD203B41FA5}">
                      <a16:colId xmlns:a16="http://schemas.microsoft.com/office/drawing/2014/main" val="3535201840"/>
                    </a:ext>
                  </a:extLst>
                </a:gridCol>
                <a:gridCol w="1563624">
                  <a:extLst>
                    <a:ext uri="{9D8B030D-6E8A-4147-A177-3AD203B41FA5}">
                      <a16:colId xmlns:a16="http://schemas.microsoft.com/office/drawing/2014/main" val="3955745506"/>
                    </a:ext>
                  </a:extLst>
                </a:gridCol>
              </a:tblGrid>
              <a:tr h="783336"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84952"/>
                  </a:ext>
                </a:extLst>
              </a:tr>
              <a:tr h="783336">
                <a:tc>
                  <a:txBody>
                    <a:bodyPr/>
                    <a:lstStyle/>
                    <a:p>
                      <a:r>
                        <a:rPr lang="en-US" dirty="0"/>
                        <a:t>Disease Diagnosis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Predicts the likelihood of a disease (e.g., diabetes, heart disease) based on patient data(Age, Glucose Level, Blood Pressure, Symptoms).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42668"/>
                  </a:ext>
                </a:extLst>
              </a:tr>
              <a:tr h="7833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Classify customers into segments for targeted marketing campaigns.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902698"/>
                  </a:ext>
                </a:extLst>
              </a:tr>
              <a:tr h="783336">
                <a:tc>
                  <a:txBody>
                    <a:bodyPr/>
                    <a:lstStyle/>
                    <a:p>
                      <a:r>
                        <a:rPr lang="en-US" dirty="0"/>
                        <a:t>Predicting House Prices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 house prices based on features like location, size, and amenities.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697564"/>
                  </a:ext>
                </a:extLst>
              </a:tr>
              <a:tr h="783336">
                <a:tc>
                  <a:txBody>
                    <a:bodyPr/>
                    <a:lstStyle/>
                    <a:p>
                      <a:r>
                        <a:rPr lang="en-US" dirty="0"/>
                        <a:t>Fraud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Identifies fraudulent transactions based on historical transaction patterns(Amount, Location, Time of Day, Merchant Type).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95331"/>
                  </a:ext>
                </a:extLst>
              </a:tr>
              <a:tr h="783336">
                <a:tc>
                  <a:txBody>
                    <a:bodyPr/>
                    <a:lstStyle/>
                    <a:p>
                      <a:r>
                        <a:rPr lang="en-US" dirty="0"/>
                        <a:t>Stock Price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Forecast stock prices using historical and technical indicators.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64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624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64E95-D0EE-DB2F-3828-7C52FC4BC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826D44AF-79C7-8BE8-7746-4F6D407CFC07}"/>
              </a:ext>
            </a:extLst>
          </p:cNvPr>
          <p:cNvSpPr/>
          <p:nvPr/>
        </p:nvSpPr>
        <p:spPr>
          <a:xfrm>
            <a:off x="1156851" y="637762"/>
            <a:ext cx="9888496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9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900" b="0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What is the main difference between a Decision Tree vs Random Forest (Select all that applicable)</a:t>
            </a:r>
            <a:endParaRPr lang="en-US" sz="19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C838C21-8D2A-C598-75C0-A978B2C15BE3}"/>
              </a:ext>
            </a:extLst>
          </p:cNvPr>
          <p:cNvSpPr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A decision tree is faster while training.</a:t>
            </a:r>
            <a:endParaRPr lang="en-US" sz="24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A Random Forest is always more accurate.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A Decision Tree is single model, while a Random Forest is an ensemble of multiple trees.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Random forest can only be used for Classification , not Regression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79471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72285C-2598-5908-2F3F-D1B4BE0FD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D611F3E4-BBBA-FDC4-379F-CE0B34582B3B}"/>
              </a:ext>
            </a:extLst>
          </p:cNvPr>
          <p:cNvSpPr/>
          <p:nvPr/>
        </p:nvSpPr>
        <p:spPr>
          <a:xfrm>
            <a:off x="1156851" y="637762"/>
            <a:ext cx="9888496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5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0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How does a Random Forest typically make its final predictions</a:t>
            </a:r>
            <a:endParaRPr lang="en-US" sz="25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C81F36B-A9BB-EDF6-EFF0-D1BDA2A0C349}"/>
              </a:ext>
            </a:extLst>
          </p:cNvPr>
          <p:cNvSpPr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By selecting the best performing tree.</a:t>
            </a:r>
            <a:endParaRPr lang="en-US" sz="240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By taking the majority vote or average of all the trees in the Random Forest.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By using only, the deepest tree in th</a:t>
            </a:r>
            <a:r>
              <a:rPr lang="en-US" sz="2400"/>
              <a:t>e forest.</a:t>
            </a:r>
            <a:endParaRPr lang="en-US" sz="2400" b="0" i="0">
              <a:effectLst/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</a:rPr>
              <a:t>By randomly selecting one tree’s prediction.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4671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A479-5D82-8874-E886-7A63FC76D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762EC4A-0241-E7C3-7130-62138787637B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lnSpc>
                <a:spcPts val="7800"/>
              </a:lnSpc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Basic Statistics Concepts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8141A78-02C9-B7BA-A573-A18A45F3D772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spcBef>
                <a:spcPts val="1000"/>
              </a:spcBef>
              <a:spcAft>
                <a:spcPts val="800"/>
              </a:spcAft>
            </a:pPr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AE26C1A-F1A7-9B5A-895F-B87A8DF96030}"/>
              </a:ext>
            </a:extLst>
          </p:cNvPr>
          <p:cNvSpPr/>
          <p:nvPr/>
        </p:nvSpPr>
        <p:spPr>
          <a:xfrm>
            <a:off x="177211" y="2083627"/>
            <a:ext cx="3149463" cy="496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67"/>
              </a:lnSpc>
            </a:pPr>
            <a:r>
              <a:rPr lang="en-US" sz="306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Types of Data</a:t>
            </a:r>
            <a:endParaRPr lang="en-US" sz="3067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85A85F82-DEB4-AD1E-F577-A9A4B3AF1C5E}"/>
              </a:ext>
            </a:extLst>
          </p:cNvPr>
          <p:cNvSpPr/>
          <p:nvPr/>
        </p:nvSpPr>
        <p:spPr>
          <a:xfrm>
            <a:off x="43818" y="2749872"/>
            <a:ext cx="3712113" cy="2945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</a:pPr>
            <a:r>
              <a:rPr lang="en-US" sz="2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numerical, categorical, and ordinal data, understanding their characteristics and appropriate analysis techniques.</a:t>
            </a:r>
            <a:endParaRPr lang="en-US" sz="2333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2CE69C2-5746-6D8E-FDD7-BDC2EFFC6E78}"/>
              </a:ext>
            </a:extLst>
          </p:cNvPr>
          <p:cNvSpPr/>
          <p:nvPr/>
        </p:nvSpPr>
        <p:spPr>
          <a:xfrm>
            <a:off x="3979859" y="2083627"/>
            <a:ext cx="3363924" cy="992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67"/>
              </a:lnSpc>
            </a:pPr>
            <a:r>
              <a:rPr lang="en-US" sz="306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Measures of Central Tendency</a:t>
            </a:r>
            <a:endParaRPr lang="en-US" sz="3067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9E48C67-3CC3-9F10-7517-E82D350ADF5F}"/>
              </a:ext>
            </a:extLst>
          </p:cNvPr>
          <p:cNvSpPr/>
          <p:nvPr/>
        </p:nvSpPr>
        <p:spPr>
          <a:xfrm>
            <a:off x="3979859" y="3356905"/>
            <a:ext cx="3994107" cy="1977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</a:pPr>
            <a:r>
              <a:rPr lang="en-US" sz="2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about mean, median, and mode, and how to use them to describe the center of a dataset.</a:t>
            </a:r>
            <a:endParaRPr lang="en-US" sz="2333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A3002D7-2DBB-10D9-5C9B-BA8E0359BA0B}"/>
              </a:ext>
            </a:extLst>
          </p:cNvPr>
          <p:cNvSpPr/>
          <p:nvPr/>
        </p:nvSpPr>
        <p:spPr>
          <a:xfrm>
            <a:off x="8316187" y="2055892"/>
            <a:ext cx="3363924" cy="496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67"/>
              </a:lnSpc>
            </a:pPr>
            <a:r>
              <a:rPr lang="en-US" sz="306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Measures of Spread</a:t>
            </a:r>
            <a:endParaRPr lang="en-US" sz="3067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7F6F15F-29DF-B236-4ED2-FC6B3133F630}"/>
              </a:ext>
            </a:extLst>
          </p:cNvPr>
          <p:cNvSpPr/>
          <p:nvPr/>
        </p:nvSpPr>
        <p:spPr>
          <a:xfrm>
            <a:off x="8197893" y="2673906"/>
            <a:ext cx="3994107" cy="2551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800"/>
              </a:lnSpc>
            </a:pPr>
            <a:r>
              <a:rPr lang="en-US" sz="23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standard deviation, variance, and range as measures of how data points are dispersed around the central tendency.</a:t>
            </a:r>
            <a:endParaRPr lang="en-US" sz="2333" dirty="0"/>
          </a:p>
        </p:txBody>
      </p:sp>
    </p:spTree>
    <p:extLst>
      <p:ext uri="{BB962C8B-B14F-4D97-AF65-F5344CB8AC3E}">
        <p14:creationId xmlns:p14="http://schemas.microsoft.com/office/powerpoint/2010/main" val="613218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88A83-0185-876B-E8F4-69FAE09F6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938A9466-78D7-D501-42BA-06AD67510A70}"/>
              </a:ext>
            </a:extLst>
          </p:cNvPr>
          <p:cNvSpPr/>
          <p:nvPr/>
        </p:nvSpPr>
        <p:spPr>
          <a:xfrm>
            <a:off x="402336" y="246887"/>
            <a:ext cx="11261580" cy="140115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Which algorithm allows a Bob to make “if-then” rules , like “If temperature is high and rainfall is low, expect fewer Mangoes”?</a:t>
            </a:r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EEE0DFB-6804-38C5-1EBB-B9D41E40BD90}"/>
              </a:ext>
            </a:extLst>
          </p:cNvPr>
          <p:cNvSpPr/>
          <p:nvPr/>
        </p:nvSpPr>
        <p:spPr>
          <a:xfrm>
            <a:off x="402336" y="1444752"/>
            <a:ext cx="11027664" cy="43464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457200" indent="-457200">
              <a:buAutoNum type="alphaUcParenR"/>
            </a:pPr>
            <a:r>
              <a:rPr lang="en-US" sz="2400" b="0" i="0" dirty="0">
                <a:effectLst/>
                <a:latin typeface="__fkGroteskNeue_598ab8"/>
              </a:rPr>
              <a:t>Decision Tree</a:t>
            </a:r>
          </a:p>
          <a:p>
            <a:pPr marL="457200" indent="-457200">
              <a:buAutoNum type="alphaUcParenR"/>
            </a:pPr>
            <a:r>
              <a:rPr lang="en-US" sz="2400" dirty="0">
                <a:latin typeface="__fkGroteskNeue_598ab8"/>
              </a:rPr>
              <a:t>Linear Regression</a:t>
            </a:r>
          </a:p>
          <a:p>
            <a:pPr marL="457200" indent="-457200">
              <a:buAutoNum type="alphaUcParenR"/>
            </a:pPr>
            <a:r>
              <a:rPr lang="en-US" sz="2400" dirty="0">
                <a:latin typeface="__fkGroteskNeue_598ab8"/>
              </a:rPr>
              <a:t>K-nearest Neighbors</a:t>
            </a:r>
          </a:p>
          <a:p>
            <a:pPr marL="457200" indent="-457200">
              <a:buAutoNum type="alphaUcParenR"/>
            </a:pPr>
            <a:r>
              <a:rPr lang="en-US" sz="2400" dirty="0">
                <a:latin typeface="__fkGroteskNeue_598ab8"/>
              </a:rPr>
              <a:t>Random Forest.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166886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69B92-F560-AC3E-5242-1A92DB351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E162D375-35AD-F1D1-329D-F62BB40A1463}"/>
              </a:ext>
            </a:extLst>
          </p:cNvPr>
          <p:cNvSpPr/>
          <p:nvPr/>
        </p:nvSpPr>
        <p:spPr>
          <a:xfrm>
            <a:off x="402335" y="246887"/>
            <a:ext cx="11236387" cy="16614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Bob wants a more accurate prediction by considering multiple weather conditions (e.g., temperature, rainfall, soil type, fertilizers) without overfitting. Which algorithm would help him combine multiple decision paths for balanced predictions?</a:t>
            </a:r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821B9B4-2482-BD0A-74F5-F474585A15AF}"/>
              </a:ext>
            </a:extLst>
          </p:cNvPr>
          <p:cNvSpPr/>
          <p:nvPr/>
        </p:nvSpPr>
        <p:spPr>
          <a:xfrm>
            <a:off x="402336" y="2385390"/>
            <a:ext cx="10878577" cy="34058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457200" indent="-457200">
              <a:buAutoNum type="alphaUcParenR"/>
            </a:pPr>
            <a:r>
              <a:rPr lang="en-US" sz="2400" b="0" i="0" dirty="0">
                <a:effectLst/>
                <a:latin typeface="__fkGroteskNeue_598ab8"/>
              </a:rPr>
              <a:t>Decision Tree</a:t>
            </a:r>
          </a:p>
          <a:p>
            <a:pPr marL="457200" indent="-457200">
              <a:buAutoNum type="alphaUcParenR"/>
            </a:pPr>
            <a:r>
              <a:rPr lang="en-US" sz="2400" dirty="0">
                <a:latin typeface="__fkGroteskNeue_598ab8"/>
              </a:rPr>
              <a:t>Linear Regression</a:t>
            </a:r>
          </a:p>
          <a:p>
            <a:pPr marL="457200" indent="-457200">
              <a:buAutoNum type="alphaUcParenR"/>
            </a:pPr>
            <a:r>
              <a:rPr lang="en-US" sz="2400" dirty="0">
                <a:solidFill>
                  <a:schemeClr val="tx1"/>
                </a:solidFill>
              </a:rPr>
              <a:t>Hierarchical Clustering</a:t>
            </a:r>
          </a:p>
          <a:p>
            <a:pPr marL="457200" indent="-457200">
              <a:buAutoNum type="alphaUcParenR"/>
            </a:pPr>
            <a:r>
              <a:rPr lang="en-US" sz="2400" dirty="0">
                <a:latin typeface="__fkGroteskNeue_598ab8"/>
              </a:rPr>
              <a:t>Random Forest.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676692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F6F251-92AD-6ECF-AF73-C66325756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0">
            <a:extLst>
              <a:ext uri="{FF2B5EF4-FFF2-40B4-BE49-F238E27FC236}">
                <a16:creationId xmlns:a16="http://schemas.microsoft.com/office/drawing/2014/main" id="{0EA1EA25-D726-F1BB-6D18-E3652B6569AA}"/>
              </a:ext>
            </a:extLst>
          </p:cNvPr>
          <p:cNvSpPr/>
          <p:nvPr/>
        </p:nvSpPr>
        <p:spPr>
          <a:xfrm>
            <a:off x="630936" y="630936"/>
            <a:ext cx="5260992" cy="209675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Accuracy, Precision, Recall and F1-Score</a:t>
            </a:r>
            <a:endParaRPr lang="en-US" sz="4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37FAF-EBD0-011D-3242-B60238D9B693}"/>
              </a:ext>
            </a:extLst>
          </p:cNvPr>
          <p:cNvSpPr txBox="1"/>
          <p:nvPr/>
        </p:nvSpPr>
        <p:spPr>
          <a:xfrm>
            <a:off x="6095996" y="630936"/>
            <a:ext cx="5064191" cy="209676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Out of 100 emails, the model identifies 60 as spam, but only 50 of them are actually spam. There are 40 non-spam emails, and the model correctly identifies 30 of them.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TP= 50 TN =30    FP=10 and FN=10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calculator with numbers and symbols&#10;&#10;Description automatically generated">
            <a:extLst>
              <a:ext uri="{FF2B5EF4-FFF2-40B4-BE49-F238E27FC236}">
                <a16:creationId xmlns:a16="http://schemas.microsoft.com/office/drawing/2014/main" id="{43978BFE-5EF4-F72A-0FE3-2A0F82A84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9" y="3230921"/>
            <a:ext cx="10843065" cy="2575226"/>
          </a:xfrm>
          <a:prstGeom prst="rect">
            <a:avLst/>
          </a:prstGeom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2406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50D6-9FCB-F0D9-1B95-166EC53C1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A9741D8-369E-083D-8E07-19A56D8C3E9C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K-Means Clustering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76C3688-8D48-6549-02C0-AD2D9A40E05E}"/>
              </a:ext>
            </a:extLst>
          </p:cNvPr>
          <p:cNvSpPr/>
          <p:nvPr/>
        </p:nvSpPr>
        <p:spPr>
          <a:xfrm>
            <a:off x="609600" y="1295400"/>
            <a:ext cx="11414760" cy="537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0C21C3-D0F3-2D7D-90F8-FC0BCF35BAF2}"/>
              </a:ext>
            </a:extLst>
          </p:cNvPr>
          <p:cNvSpPr/>
          <p:nvPr/>
        </p:nvSpPr>
        <p:spPr>
          <a:xfrm>
            <a:off x="1533144" y="2109215"/>
            <a:ext cx="2578608" cy="22524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It neither use for Classification nor Regression. It is Clustering (un-supervised learning) technique. It is a way to group similar things together into clusters.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CD6AD1-4A2B-732B-39A7-8A5240020744}"/>
              </a:ext>
            </a:extLst>
          </p:cNvPr>
          <p:cNvSpPr/>
          <p:nvPr/>
        </p:nvSpPr>
        <p:spPr>
          <a:xfrm>
            <a:off x="4605528" y="2109215"/>
            <a:ext cx="2578608" cy="22524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The algorithm does something similar for your data by looking at features like size, weight, or other measurable traits and grouping data points that are similar.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1A20FC-047E-3951-7E56-91BFE15DD9F8}"/>
              </a:ext>
            </a:extLst>
          </p:cNvPr>
          <p:cNvSpPr/>
          <p:nvPr/>
        </p:nvSpPr>
        <p:spPr>
          <a:xfrm>
            <a:off x="7964424" y="2109215"/>
            <a:ext cx="2825877" cy="22524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Inertia (Within-Cluster Sum of Squares)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Silhouette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</a:rPr>
              <a:t>Calinski-Harabasz</a:t>
            </a:r>
            <a:r>
              <a:rPr lang="en-US" sz="1400" dirty="0">
                <a:solidFill>
                  <a:schemeClr val="tx1"/>
                </a:solidFill>
              </a:rPr>
              <a:t>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Davies-Bouldin Index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64A071-9281-9F5C-98D5-C069A6BC44C8}"/>
              </a:ext>
            </a:extLst>
          </p:cNvPr>
          <p:cNvSpPr txBox="1"/>
          <p:nvPr/>
        </p:nvSpPr>
        <p:spPr>
          <a:xfrm>
            <a:off x="1911096" y="1645920"/>
            <a:ext cx="1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Definition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89E156-CB2D-1660-F684-7FEE2B60D091}"/>
              </a:ext>
            </a:extLst>
          </p:cNvPr>
          <p:cNvSpPr txBox="1"/>
          <p:nvPr/>
        </p:nvSpPr>
        <p:spPr>
          <a:xfrm>
            <a:off x="4605528" y="1645920"/>
            <a:ext cx="214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Visualization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A6578-11F9-D87C-6903-63CA553FBC48}"/>
              </a:ext>
            </a:extLst>
          </p:cNvPr>
          <p:cNvSpPr txBox="1"/>
          <p:nvPr/>
        </p:nvSpPr>
        <p:spPr>
          <a:xfrm>
            <a:off x="8131683" y="1645920"/>
            <a:ext cx="2658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Performance metrics </a:t>
            </a:r>
          </a:p>
        </p:txBody>
      </p:sp>
    </p:spTree>
    <p:extLst>
      <p:ext uri="{BB962C8B-B14F-4D97-AF65-F5344CB8AC3E}">
        <p14:creationId xmlns:p14="http://schemas.microsoft.com/office/powerpoint/2010/main" val="1047025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03063-066D-5D9E-9CDE-14078FD2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B1D6B2C-8598-B64F-FB2E-6E8CA7C9097D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</a:rPr>
              <a:t>K-Means clustering – Visual and Algorithm learning steps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BD7DC6E-EF00-597D-F515-8ADF3D661D4E}"/>
              </a:ext>
            </a:extLst>
          </p:cNvPr>
          <p:cNvSpPr/>
          <p:nvPr/>
        </p:nvSpPr>
        <p:spPr>
          <a:xfrm>
            <a:off x="609600" y="1295400"/>
            <a:ext cx="11414760" cy="537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D3683-82C0-E59A-1B95-A1A38725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792" y="1525816"/>
            <a:ext cx="5863887" cy="1532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47E63-4F3F-6ACA-0468-540E8FDF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35" y="1171664"/>
            <a:ext cx="5627192" cy="56271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E81E22-0F9D-5054-230D-6D768D434026}"/>
              </a:ext>
            </a:extLst>
          </p:cNvPr>
          <p:cNvSpPr txBox="1"/>
          <p:nvPr/>
        </p:nvSpPr>
        <p:spPr>
          <a:xfrm>
            <a:off x="6380922" y="4048599"/>
            <a:ext cx="5643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choose correct K Value:</a:t>
            </a:r>
          </a:p>
          <a:p>
            <a:pPr marL="342900" indent="-342900">
              <a:buAutoNum type="arabicParenR"/>
            </a:pPr>
            <a:r>
              <a:rPr lang="en-US" dirty="0"/>
              <a:t>Elbow method</a:t>
            </a:r>
          </a:p>
          <a:p>
            <a:pPr marL="342900" indent="-342900">
              <a:buAutoNum type="arabicParenR"/>
            </a:pPr>
            <a:r>
              <a:rPr lang="en-US" dirty="0"/>
              <a:t>Silhouette Score</a:t>
            </a:r>
          </a:p>
          <a:p>
            <a:pPr marL="342900" indent="-342900">
              <a:buAutoNum type="arabicParenR"/>
            </a:pPr>
            <a:r>
              <a:rPr lang="en-US" dirty="0"/>
              <a:t>Cross-Validation</a:t>
            </a:r>
          </a:p>
          <a:p>
            <a:pPr marL="342900" indent="-342900">
              <a:buAutoNum type="arabicParenR"/>
            </a:pPr>
            <a:r>
              <a:rPr lang="en-US" dirty="0"/>
              <a:t>Domain knowledge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989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A91BC-C116-5493-F8FD-250721896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A9587EAB-79C2-E022-1383-AE5C52DE1918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K-Means Clustering – Use cases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958C542-6888-2243-F4C6-24D7DF4198BA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B5EE6E-7372-BBF4-1566-125FA7856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36928"/>
              </p:ext>
            </p:extLst>
          </p:nvPr>
        </p:nvGraphicFramePr>
        <p:xfrm>
          <a:off x="687832" y="1203960"/>
          <a:ext cx="9681464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1480">
                  <a:extLst>
                    <a:ext uri="{9D8B030D-6E8A-4147-A177-3AD203B41FA5}">
                      <a16:colId xmlns:a16="http://schemas.microsoft.com/office/drawing/2014/main" val="1485936213"/>
                    </a:ext>
                  </a:extLst>
                </a:gridCol>
                <a:gridCol w="6729984">
                  <a:extLst>
                    <a:ext uri="{9D8B030D-6E8A-4147-A177-3AD203B41FA5}">
                      <a16:colId xmlns:a16="http://schemas.microsoft.com/office/drawing/2014/main" val="3535201840"/>
                    </a:ext>
                  </a:extLst>
                </a:gridCol>
              </a:tblGrid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84952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Customer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customers based on behavior (purchase patterns) or preferences.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42668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Image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 the size of an image by clustering similar pixel colors.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902698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Anomaly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Identify unusual data points in a dataset. (Fraud detection in banking transactions)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697564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Document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similar documents or articles. (Organizing news articles into categories)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95331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City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Segment regions based on geographic or demographic data. (Finding optimal locations for new stores)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64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405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C57AD-7C23-E76E-0732-BA7D6CDE1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54B56812-A3D5-C459-5048-78DA430F1A45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Principal Component Analysis (PCA)</a:t>
            </a:r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FA2BA6D-22D0-7686-CCD5-2CD7FA23EB79}"/>
              </a:ext>
            </a:extLst>
          </p:cNvPr>
          <p:cNvSpPr/>
          <p:nvPr/>
        </p:nvSpPr>
        <p:spPr>
          <a:xfrm>
            <a:off x="609600" y="1295400"/>
            <a:ext cx="11414760" cy="537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F5B1D2-A573-63F2-D7F0-A59502B7869D}"/>
              </a:ext>
            </a:extLst>
          </p:cNvPr>
          <p:cNvSpPr/>
          <p:nvPr/>
        </p:nvSpPr>
        <p:spPr>
          <a:xfrm>
            <a:off x="1533144" y="2109215"/>
            <a:ext cx="2899708" cy="27335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 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PCA is Dimensional reduction technique.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PCA is a preprocessing step and not a modeling method itself. PCA works for both regression and classification as a preprocessing step.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It's not a modeling technique itself but rather a dimension reduction tool that can be used before applying any model.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098359-5914-19E1-049D-98AD48D36465}"/>
              </a:ext>
            </a:extLst>
          </p:cNvPr>
          <p:cNvSpPr/>
          <p:nvPr/>
        </p:nvSpPr>
        <p:spPr>
          <a:xfrm>
            <a:off x="7921488" y="2109216"/>
            <a:ext cx="3041374" cy="26218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Explained Variance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Reconstruction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Model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Kaiser criterion (eigenvalues &gt; 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C8AF20-31C0-1987-074C-23BEE6899151}"/>
              </a:ext>
            </a:extLst>
          </p:cNvPr>
          <p:cNvSpPr txBox="1"/>
          <p:nvPr/>
        </p:nvSpPr>
        <p:spPr>
          <a:xfrm>
            <a:off x="1911096" y="1645920"/>
            <a:ext cx="1353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Definition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2E8D4D-7A49-94DF-6488-35990F2994C0}"/>
              </a:ext>
            </a:extLst>
          </p:cNvPr>
          <p:cNvSpPr txBox="1"/>
          <p:nvPr/>
        </p:nvSpPr>
        <p:spPr>
          <a:xfrm>
            <a:off x="8131683" y="1645920"/>
            <a:ext cx="2658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Performance metrics </a:t>
            </a:r>
          </a:p>
        </p:txBody>
      </p:sp>
    </p:spTree>
    <p:extLst>
      <p:ext uri="{BB962C8B-B14F-4D97-AF65-F5344CB8AC3E}">
        <p14:creationId xmlns:p14="http://schemas.microsoft.com/office/powerpoint/2010/main" val="4162608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23830-0187-936C-CBFE-7B1445CBB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25EE66AD-9D9B-41EF-A5ED-A6B2D1829E99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</a:rPr>
              <a:t>Principal Component Analysis (PCA) – steps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71E9793-41D8-2BFD-1887-0838EB70E12D}"/>
              </a:ext>
            </a:extLst>
          </p:cNvPr>
          <p:cNvSpPr/>
          <p:nvPr/>
        </p:nvSpPr>
        <p:spPr>
          <a:xfrm>
            <a:off x="609600" y="1295400"/>
            <a:ext cx="11414760" cy="5379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7BF24-5308-DF78-E2A7-07C31B98B8CF}"/>
              </a:ext>
            </a:extLst>
          </p:cNvPr>
          <p:cNvSpPr txBox="1"/>
          <p:nvPr/>
        </p:nvSpPr>
        <p:spPr>
          <a:xfrm>
            <a:off x="6341165" y="1013791"/>
            <a:ext cx="5683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Handling Multiple X Values: PCA automatically handles multiple features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First standardizing all variables (making them comparable)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Finding directions (principal components) where data varies the most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new component is perpendicular to the previous ones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57F553-C113-0A00-8D01-063EA2DC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86" y="3499596"/>
            <a:ext cx="11728174" cy="1232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A94CD6-A6E1-ED3F-3A2A-DA6763F5AE3C}"/>
              </a:ext>
            </a:extLst>
          </p:cNvPr>
          <p:cNvSpPr txBox="1"/>
          <p:nvPr/>
        </p:nvSpPr>
        <p:spPr>
          <a:xfrm>
            <a:off x="795130" y="4798366"/>
            <a:ext cx="101876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 PCA Works: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Standardize the Data</a:t>
            </a:r>
            <a:r>
              <a:rPr lang="en-US" dirty="0"/>
              <a:t>: If features have different scales, normalize them to ensure equal importance.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Compute the Covariance Matrix</a:t>
            </a:r>
            <a:r>
              <a:rPr lang="en-US" dirty="0"/>
              <a:t>: This captures relationships between features.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Find Eigenvalues and Eigenvectors</a:t>
            </a:r>
            <a:r>
              <a:rPr lang="en-US" dirty="0"/>
              <a:t>: These define the principal components.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Sort and Select Components</a:t>
            </a:r>
            <a:r>
              <a:rPr lang="en-US" dirty="0"/>
              <a:t>: The top-k principal components are chosen based on explained variance.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Transform Data</a:t>
            </a:r>
            <a:r>
              <a:rPr lang="en-US" dirty="0"/>
              <a:t>: Project the original data onto these new axes.</a:t>
            </a:r>
          </a:p>
        </p:txBody>
      </p:sp>
    </p:spTree>
    <p:extLst>
      <p:ext uri="{BB962C8B-B14F-4D97-AF65-F5344CB8AC3E}">
        <p14:creationId xmlns:p14="http://schemas.microsoft.com/office/powerpoint/2010/main" val="2613531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B8545-E112-67F1-92B8-A2AB51446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2433168-AD70-550C-7892-9A1B2BF9298C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3200" b="1" dirty="0">
                <a:solidFill>
                  <a:srgbClr val="000000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Principal Component Analysis (PCA)– Use cases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E957E47-D439-E023-7B42-E4CA41269E7D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DAEB2C-DAC4-655A-5297-B210613E1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114078"/>
              </p:ext>
            </p:extLst>
          </p:nvPr>
        </p:nvGraphicFramePr>
        <p:xfrm>
          <a:off x="687832" y="1203960"/>
          <a:ext cx="9681464" cy="473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1480">
                  <a:extLst>
                    <a:ext uri="{9D8B030D-6E8A-4147-A177-3AD203B41FA5}">
                      <a16:colId xmlns:a16="http://schemas.microsoft.com/office/drawing/2014/main" val="1485936213"/>
                    </a:ext>
                  </a:extLst>
                </a:gridCol>
                <a:gridCol w="6729984">
                  <a:extLst>
                    <a:ext uri="{9D8B030D-6E8A-4147-A177-3AD203B41FA5}">
                      <a16:colId xmlns:a16="http://schemas.microsoft.com/office/drawing/2014/main" val="3535201840"/>
                    </a:ext>
                  </a:extLst>
                </a:gridCol>
              </a:tblGrid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84952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Gene Expression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Simplifies large genomic datasets to identify key factors driving differences in samples.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42668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Image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Reduces image size by storing fewer features while retaining visual quality.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902698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Recommender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Reduces feature space for user-item matrices to improve computational efficiency and accuracy.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697564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Stock Market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Combines multiple stock indicators to find principal trends affecting stock prices.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395331"/>
                  </a:ext>
                </a:extLst>
              </a:tr>
              <a:tr h="789940">
                <a:tc>
                  <a:txBody>
                    <a:bodyPr/>
                    <a:lstStyle/>
                    <a:p>
                      <a:r>
                        <a:rPr lang="en-US" dirty="0"/>
                        <a:t>Customer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Groups customers by reducing many features into key segments based on behavior or preferences.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64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506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CCD4FE3-6FF6-2B19-2C52-501C1621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0" y="0"/>
            <a:ext cx="7173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10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3" y="726779"/>
            <a:ext cx="6297017" cy="1240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Normal Distribution and Empirical Rule</a:t>
            </a:r>
            <a:endParaRPr lang="en-US" sz="3875" dirty="0"/>
          </a:p>
        </p:txBody>
      </p:sp>
      <p:sp>
        <p:nvSpPr>
          <p:cNvPr id="4" name="Shape 1"/>
          <p:cNvSpPr/>
          <p:nvPr/>
        </p:nvSpPr>
        <p:spPr>
          <a:xfrm>
            <a:off x="5233493" y="2463305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Text 2"/>
          <p:cNvSpPr/>
          <p:nvPr/>
        </p:nvSpPr>
        <p:spPr>
          <a:xfrm>
            <a:off x="5382419" y="2527003"/>
            <a:ext cx="127397" cy="297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333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33" dirty="0"/>
          </a:p>
        </p:txBody>
      </p:sp>
      <p:sp>
        <p:nvSpPr>
          <p:cNvPr id="6" name="Text 3"/>
          <p:cNvSpPr/>
          <p:nvPr/>
        </p:nvSpPr>
        <p:spPr>
          <a:xfrm>
            <a:off x="5847756" y="2463306"/>
            <a:ext cx="2439789" cy="620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Foundation of Statistical Inference</a:t>
            </a:r>
            <a:endParaRPr lang="en-US" sz="1917" dirty="0"/>
          </a:p>
        </p:txBody>
      </p:sp>
      <p:sp>
        <p:nvSpPr>
          <p:cNvPr id="7" name="Text 4"/>
          <p:cNvSpPr/>
          <p:nvPr/>
        </p:nvSpPr>
        <p:spPr>
          <a:xfrm>
            <a:off x="5847756" y="3196828"/>
            <a:ext cx="2439789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normal distribution plays a crucial role in statistical inference and hypothesis testing.</a:t>
            </a:r>
            <a:endParaRPr lang="en-US" sz="1459" dirty="0"/>
          </a:p>
        </p:txBody>
      </p:sp>
      <p:sp>
        <p:nvSpPr>
          <p:cNvPr id="8" name="Shape 5"/>
          <p:cNvSpPr/>
          <p:nvPr/>
        </p:nvSpPr>
        <p:spPr>
          <a:xfrm>
            <a:off x="8476557" y="2463305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9" name="Text 6"/>
          <p:cNvSpPr/>
          <p:nvPr/>
        </p:nvSpPr>
        <p:spPr>
          <a:xfrm>
            <a:off x="8604747" y="2527003"/>
            <a:ext cx="168771" cy="297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333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33" dirty="0"/>
          </a:p>
        </p:txBody>
      </p:sp>
      <p:sp>
        <p:nvSpPr>
          <p:cNvPr id="10" name="Text 7"/>
          <p:cNvSpPr/>
          <p:nvPr/>
        </p:nvSpPr>
        <p:spPr>
          <a:xfrm>
            <a:off x="9090820" y="2463304"/>
            <a:ext cx="2439789" cy="31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Empirical Rule</a:t>
            </a:r>
            <a:endParaRPr lang="en-US" sz="1917" dirty="0"/>
          </a:p>
        </p:txBody>
      </p:sp>
      <p:sp>
        <p:nvSpPr>
          <p:cNvPr id="11" name="Text 8"/>
          <p:cNvSpPr/>
          <p:nvPr/>
        </p:nvSpPr>
        <p:spPr>
          <a:xfrm>
            <a:off x="9090820" y="2886769"/>
            <a:ext cx="2439789" cy="1814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empirical rule helps you estimate the percentage of data that falls within certain standard deviations from the mean.</a:t>
            </a:r>
            <a:endParaRPr lang="en-US" sz="1459" dirty="0"/>
          </a:p>
        </p:txBody>
      </p:sp>
      <p:sp>
        <p:nvSpPr>
          <p:cNvPr id="12" name="Shape 9"/>
          <p:cNvSpPr/>
          <p:nvPr/>
        </p:nvSpPr>
        <p:spPr>
          <a:xfrm>
            <a:off x="5233493" y="5102919"/>
            <a:ext cx="425252" cy="42525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3" name="Text 10"/>
          <p:cNvSpPr/>
          <p:nvPr/>
        </p:nvSpPr>
        <p:spPr>
          <a:xfrm>
            <a:off x="5361882" y="5166619"/>
            <a:ext cx="168473" cy="297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2333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33" dirty="0"/>
          </a:p>
        </p:txBody>
      </p:sp>
      <p:sp>
        <p:nvSpPr>
          <p:cNvPr id="14" name="Text 11"/>
          <p:cNvSpPr/>
          <p:nvPr/>
        </p:nvSpPr>
        <p:spPr>
          <a:xfrm>
            <a:off x="5847757" y="5102919"/>
            <a:ext cx="2792412" cy="31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Real-World Applications</a:t>
            </a:r>
            <a:endParaRPr lang="en-US" sz="1917" dirty="0"/>
          </a:p>
        </p:txBody>
      </p:sp>
      <p:sp>
        <p:nvSpPr>
          <p:cNvPr id="15" name="Text 12"/>
          <p:cNvSpPr/>
          <p:nvPr/>
        </p:nvSpPr>
        <p:spPr>
          <a:xfrm>
            <a:off x="5847755" y="5526386"/>
            <a:ext cx="5682755" cy="604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how the normal distribution models various phenomena, from heights and weights to exam scores.</a:t>
            </a:r>
            <a:endParaRPr lang="en-US" sz="1459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665BF0-39FC-3940-71BA-593E631AD3ED}"/>
              </a:ext>
            </a:extLst>
          </p:cNvPr>
          <p:cNvSpPr/>
          <p:nvPr/>
        </p:nvSpPr>
        <p:spPr>
          <a:xfrm>
            <a:off x="10633166" y="6435635"/>
            <a:ext cx="1454332" cy="31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17398C-1101-2C31-79EA-C508721B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3">
            <a:extLst>
              <a:ext uri="{FF2B5EF4-FFF2-40B4-BE49-F238E27FC236}">
                <a16:creationId xmlns:a16="http://schemas.microsoft.com/office/drawing/2014/main" id="{964547E6-930F-F062-1514-797C0B459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16340C7-1E53-B57A-D65E-04EF01B59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D372478-5BB2-330D-78B5-D60FC890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A325852-EA1A-C420-A0E0-54888B92E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A66B22BE-7FE4-1A1F-12E7-F0CA534DB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498A0132-70C6-56E4-E0D9-7BE01AD2B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diagram of a model life cycle&#10;&#10;AI-generated content may be incorrect.">
            <a:extLst>
              <a:ext uri="{FF2B5EF4-FFF2-40B4-BE49-F238E27FC236}">
                <a16:creationId xmlns:a16="http://schemas.microsoft.com/office/drawing/2014/main" id="{AAD0103A-781B-DC80-17EF-1B89AA9D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1143" y="643467"/>
            <a:ext cx="6749714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2E6E9C3A-162B-0FD7-E05F-381AA8A8B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25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6F267-AC53-0514-E988-45CF4BCAB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5607A170-B770-FF14-A956-44FE4C56C74A}"/>
              </a:ext>
            </a:extLst>
          </p:cNvPr>
          <p:cNvSpPr/>
          <p:nvPr/>
        </p:nvSpPr>
        <p:spPr>
          <a:xfrm>
            <a:off x="609600" y="304800"/>
            <a:ext cx="10972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endParaRPr lang="en-US" sz="32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83E42D1-F4A6-6B0A-0C93-86F2F8DB7ABB}"/>
              </a:ext>
            </a:extLst>
          </p:cNvPr>
          <p:cNvSpPr/>
          <p:nvPr/>
        </p:nvSpPr>
        <p:spPr>
          <a:xfrm>
            <a:off x="609600" y="1524000"/>
            <a:ext cx="10746377" cy="4267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endParaRPr lang="en-US" sz="2133" dirty="0">
              <a:solidFill>
                <a:srgbClr val="001D35"/>
              </a:solidFill>
              <a:latin typeface="Google Sans"/>
            </a:endParaRPr>
          </a:p>
          <a:p>
            <a:pPr marL="380990" indent="-380990">
              <a:buFont typeface="Wingdings" panose="05000000000000000000" pitchFamily="2" charset="2"/>
              <a:buChar char="Ø"/>
            </a:pPr>
            <a:endParaRPr lang="en-US" sz="213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772A7-7BA7-5116-EF1C-65CDB9A0CE19}"/>
              </a:ext>
            </a:extLst>
          </p:cNvPr>
          <p:cNvSpPr txBox="1"/>
          <p:nvPr/>
        </p:nvSpPr>
        <p:spPr>
          <a:xfrm>
            <a:off x="4731026" y="3160643"/>
            <a:ext cx="989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Q&amp; A</a:t>
            </a:r>
          </a:p>
        </p:txBody>
      </p:sp>
    </p:spTree>
    <p:extLst>
      <p:ext uri="{BB962C8B-B14F-4D97-AF65-F5344CB8AC3E}">
        <p14:creationId xmlns:p14="http://schemas.microsoft.com/office/powerpoint/2010/main" val="1068888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492" y="506272"/>
            <a:ext cx="5177731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Skewness and Kurtosis</a:t>
            </a:r>
            <a:endParaRPr lang="en-US" sz="3875" dirty="0"/>
          </a:p>
        </p:txBody>
      </p:sp>
      <p:sp>
        <p:nvSpPr>
          <p:cNvPr id="3" name="Text 1"/>
          <p:cNvSpPr/>
          <p:nvPr/>
        </p:nvSpPr>
        <p:spPr>
          <a:xfrm>
            <a:off x="553492" y="1513981"/>
            <a:ext cx="2480865" cy="31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Skewness</a:t>
            </a:r>
            <a:endParaRPr lang="en-US" sz="1917" dirty="0"/>
          </a:p>
        </p:txBody>
      </p:sp>
      <p:sp>
        <p:nvSpPr>
          <p:cNvPr id="4" name="Text 2"/>
          <p:cNvSpPr/>
          <p:nvPr/>
        </p:nvSpPr>
        <p:spPr>
          <a:xfrm>
            <a:off x="553492" y="2013052"/>
            <a:ext cx="5203924" cy="604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how data distributions are asymmetric, describing their tail behavior.</a:t>
            </a:r>
            <a:endParaRPr lang="en-US" sz="1459" dirty="0"/>
          </a:p>
        </p:txBody>
      </p:sp>
      <p:sp>
        <p:nvSpPr>
          <p:cNvPr id="5" name="Text 3"/>
          <p:cNvSpPr/>
          <p:nvPr/>
        </p:nvSpPr>
        <p:spPr>
          <a:xfrm>
            <a:off x="6224935" y="1513981"/>
            <a:ext cx="2480865" cy="31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Kurtosis</a:t>
            </a:r>
            <a:endParaRPr lang="en-US" sz="1917" dirty="0"/>
          </a:p>
        </p:txBody>
      </p:sp>
      <p:sp>
        <p:nvSpPr>
          <p:cNvPr id="6" name="Text 4"/>
          <p:cNvSpPr/>
          <p:nvPr/>
        </p:nvSpPr>
        <p:spPr>
          <a:xfrm>
            <a:off x="6224934" y="2013052"/>
            <a:ext cx="5203924" cy="604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how data distributions differ in their peak and tail behavior, characterizing their "tailedness."</a:t>
            </a:r>
            <a:endParaRPr lang="en-US" sz="1459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3F81F3-4DF2-AAC6-A117-B5FAF87B2126}"/>
              </a:ext>
            </a:extLst>
          </p:cNvPr>
          <p:cNvSpPr/>
          <p:nvPr/>
        </p:nvSpPr>
        <p:spPr>
          <a:xfrm>
            <a:off x="10594109" y="6410037"/>
            <a:ext cx="1597891" cy="36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B776C-6A7B-D026-4313-3B44BB08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2" y="2590204"/>
            <a:ext cx="6002852" cy="38198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5D91F-AAB5-1D6B-CEA6-340162F7C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648" y="2806901"/>
            <a:ext cx="5282400" cy="36031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C092A-B8FC-ABF7-D425-89C4330AB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3CF30C3-C6C4-2F9D-CCC4-CB1B5AD3CF1F}"/>
              </a:ext>
            </a:extLst>
          </p:cNvPr>
          <p:cNvSpPr/>
          <p:nvPr/>
        </p:nvSpPr>
        <p:spPr>
          <a:xfrm>
            <a:off x="414344" y="196163"/>
            <a:ext cx="5177731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Mathematics in AI – more detailed </a:t>
            </a:r>
            <a:endParaRPr lang="en-US" sz="3875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3B47F-161E-5BD4-5FAB-4007F01BEE7D}"/>
              </a:ext>
            </a:extLst>
          </p:cNvPr>
          <p:cNvSpPr/>
          <p:nvPr/>
        </p:nvSpPr>
        <p:spPr>
          <a:xfrm>
            <a:off x="10594109" y="6410037"/>
            <a:ext cx="1597891" cy="36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85156-4CA2-471C-ED3B-B89F5B26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661" y="739308"/>
            <a:ext cx="6450496" cy="60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0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81CE0-0E27-44E3-E416-704BD0290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E0FF5DA-0DE7-0EF3-D8F5-70E60627C3EC}"/>
              </a:ext>
            </a:extLst>
          </p:cNvPr>
          <p:cNvSpPr/>
          <p:nvPr/>
        </p:nvSpPr>
        <p:spPr>
          <a:xfrm>
            <a:off x="414344" y="196163"/>
            <a:ext cx="5177731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Mathematics in AI – more detailed –Tabular form </a:t>
            </a:r>
            <a:endParaRPr lang="en-US" sz="3875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BE2CD-622A-F884-AE2A-C855B1FC5A29}"/>
              </a:ext>
            </a:extLst>
          </p:cNvPr>
          <p:cNvSpPr/>
          <p:nvPr/>
        </p:nvSpPr>
        <p:spPr>
          <a:xfrm>
            <a:off x="10594109" y="6410037"/>
            <a:ext cx="1597891" cy="3694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B53C03-F0E7-261C-CCDD-7DF2CC3A6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101024"/>
              </p:ext>
            </p:extLst>
          </p:nvPr>
        </p:nvGraphicFramePr>
        <p:xfrm>
          <a:off x="815009" y="1202635"/>
          <a:ext cx="9978888" cy="4974329"/>
        </p:xfrm>
        <a:graphic>
          <a:graphicData uri="http://schemas.openxmlformats.org/drawingml/2006/table">
            <a:tbl>
              <a:tblPr/>
              <a:tblGrid>
                <a:gridCol w="3326296">
                  <a:extLst>
                    <a:ext uri="{9D8B030D-6E8A-4147-A177-3AD203B41FA5}">
                      <a16:colId xmlns:a16="http://schemas.microsoft.com/office/drawing/2014/main" val="4100880107"/>
                    </a:ext>
                  </a:extLst>
                </a:gridCol>
                <a:gridCol w="3326296">
                  <a:extLst>
                    <a:ext uri="{9D8B030D-6E8A-4147-A177-3AD203B41FA5}">
                      <a16:colId xmlns:a16="http://schemas.microsoft.com/office/drawing/2014/main" val="1664477341"/>
                    </a:ext>
                  </a:extLst>
                </a:gridCol>
                <a:gridCol w="3326296">
                  <a:extLst>
                    <a:ext uri="{9D8B030D-6E8A-4147-A177-3AD203B41FA5}">
                      <a16:colId xmlns:a16="http://schemas.microsoft.com/office/drawing/2014/main" val="993826667"/>
                    </a:ext>
                  </a:extLst>
                </a:gridCol>
              </a:tblGrid>
              <a:tr h="284247">
                <a:tc>
                  <a:txBody>
                    <a:bodyPr/>
                    <a:lstStyle/>
                    <a:p>
                      <a:r>
                        <a:rPr lang="en-US" sz="1200" b="1"/>
                        <a:t>Subject Area</a:t>
                      </a:r>
                      <a:endParaRPr lang="en-US" sz="12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Key Topics / Concepts</a:t>
                      </a:r>
                      <a:endParaRPr lang="en-US" sz="12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Example Algorithms / Models</a:t>
                      </a:r>
                      <a:endParaRPr lang="en-US" sz="12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074873"/>
                  </a:ext>
                </a:extLst>
              </a:tr>
              <a:tr h="497433">
                <a:tc>
                  <a:txBody>
                    <a:bodyPr/>
                    <a:lstStyle/>
                    <a:p>
                      <a:r>
                        <a:rPr lang="en-US" sz="1200" b="1" dirty="0"/>
                        <a:t>Statistics &amp; Probability</a:t>
                      </a:r>
                      <a:endParaRPr lang="en-US" sz="1200" dirty="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Sampling &amp; Reasoning, Measuring Errors, Bayes Theorem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200"/>
                        <a:t>Naive Bayes, Gaussian Mixture Models, Hidden Markov Models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293175"/>
                  </a:ext>
                </a:extLst>
              </a:tr>
              <a:tr h="710618">
                <a:tc>
                  <a:txBody>
                    <a:bodyPr/>
                    <a:lstStyle/>
                    <a:p>
                      <a:r>
                        <a:rPr lang="en-US" sz="1200" b="1"/>
                        <a:t>Real &amp; Complex Analysis</a:t>
                      </a:r>
                      <a:endParaRPr lang="en-US" sz="12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Convergence &amp; Divergence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Gradient Descent, Backpropagation in Deep Learning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136837"/>
                  </a:ext>
                </a:extLst>
              </a:tr>
              <a:tr h="497433">
                <a:tc>
                  <a:txBody>
                    <a:bodyPr/>
                    <a:lstStyle/>
                    <a:p>
                      <a:r>
                        <a:rPr lang="en-US" sz="1200" b="1"/>
                        <a:t>Calculus</a:t>
                      </a:r>
                      <a:endParaRPr lang="en-US" sz="12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Partial </a:t>
                      </a:r>
                      <a:r>
                        <a:rPr lang="fr-FR" sz="1200" dirty="0" err="1"/>
                        <a:t>Derivatives</a:t>
                      </a:r>
                      <a:r>
                        <a:rPr lang="fr-FR" sz="1200" dirty="0"/>
                        <a:t>, Gradient </a:t>
                      </a:r>
                      <a:r>
                        <a:rPr lang="fr-FR" sz="1200" dirty="0" err="1"/>
                        <a:t>Descent</a:t>
                      </a:r>
                      <a:r>
                        <a:rPr lang="fr-FR" sz="1200" dirty="0"/>
                        <a:t>, Chain Rule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Neural Networks (training phase), Support Vector Machines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019605"/>
                  </a:ext>
                </a:extLst>
              </a:tr>
              <a:tr h="497433">
                <a:tc>
                  <a:txBody>
                    <a:bodyPr/>
                    <a:lstStyle/>
                    <a:p>
                      <a:r>
                        <a:rPr lang="en-US" sz="1200" b="1"/>
                        <a:t>Information Theory</a:t>
                      </a:r>
                      <a:endParaRPr lang="en-US" sz="12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Entropy, Mutual Information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Decision Trees, ID3/C4.5, Autoencoders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27162"/>
                  </a:ext>
                </a:extLst>
              </a:tr>
              <a:tr h="497433">
                <a:tc>
                  <a:txBody>
                    <a:bodyPr/>
                    <a:lstStyle/>
                    <a:p>
                      <a:r>
                        <a:rPr lang="en-US" sz="1200" b="1"/>
                        <a:t>Linear Algebra &amp; Matrix Theory</a:t>
                      </a:r>
                      <a:endParaRPr lang="en-US" sz="12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Eigenvalues, Eigenvectors, Matrix Factorization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PCA, Word2Vec, Transformer Models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027471"/>
                  </a:ext>
                </a:extLst>
              </a:tr>
              <a:tr h="497433">
                <a:tc>
                  <a:txBody>
                    <a:bodyPr/>
                    <a:lstStyle/>
                    <a:p>
                      <a:r>
                        <a:rPr lang="en-US" sz="1200" b="1"/>
                        <a:t>Operational Research (I)</a:t>
                      </a:r>
                      <a:endParaRPr lang="en-US" sz="12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Numerical Methods, Optimization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Linear Regression, Logistic Regression, Q-Learning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052991"/>
                  </a:ext>
                </a:extLst>
              </a:tr>
              <a:tr h="497433">
                <a:tc>
                  <a:txBody>
                    <a:bodyPr/>
                    <a:lstStyle/>
                    <a:p>
                      <a:r>
                        <a:rPr lang="en-US" sz="1200" b="1"/>
                        <a:t>Operational Research (II)</a:t>
                      </a:r>
                      <a:endParaRPr lang="en-US" sz="12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Graph Theory, Set Theory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Graph Neural Networks, Knowledge Graphs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073851"/>
                  </a:ext>
                </a:extLst>
              </a:tr>
              <a:tr h="497433">
                <a:tc>
                  <a:txBody>
                    <a:bodyPr/>
                    <a:lstStyle/>
                    <a:p>
                      <a:r>
                        <a:rPr lang="en-US" sz="1200" b="1"/>
                        <a:t>Basics &amp; Geometry</a:t>
                      </a:r>
                      <a:endParaRPr lang="en-US" sz="12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Vector Spaces, Transformations, Norms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k-NN, SVM (with kernel tricks), Cosine Similarity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2698358"/>
                  </a:ext>
                </a:extLst>
              </a:tr>
              <a:tr h="497433">
                <a:tc>
                  <a:txBody>
                    <a:bodyPr/>
                    <a:lstStyle/>
                    <a:p>
                      <a:r>
                        <a:rPr lang="en-US" sz="1200" b="1"/>
                        <a:t>Loss Functions</a:t>
                      </a:r>
                      <a:endParaRPr lang="en-US" sz="1200"/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Vector Spaces, Transformations, Norms (applied to loss functions)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MSE, Cross-Entropy Loss, Hinge Loss in SVM</a:t>
                      </a:r>
                    </a:p>
                  </a:txBody>
                  <a:tcPr marL="62162" marR="62162" marT="31081" marB="310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720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95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359BB-FBE6-12D0-6625-655DD733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99B36597-C392-815D-AA8C-55F24DCD1574}"/>
              </a:ext>
            </a:extLst>
          </p:cNvPr>
          <p:cNvSpPr/>
          <p:nvPr/>
        </p:nvSpPr>
        <p:spPr>
          <a:xfrm>
            <a:off x="1156851" y="637762"/>
            <a:ext cx="9888496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Machine Learning Types</a:t>
            </a:r>
            <a:endParaRPr lang="en-US" sz="4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6CEF689-B8DE-F350-D265-A3EA6BFC7FED}"/>
              </a:ext>
            </a:extLst>
          </p:cNvPr>
          <p:cNvSpPr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Supervised Learning: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Regression (continuous output)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Classification (discrete output)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Unsupervised Learning: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Clustering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Dimensionality reduction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Association Rule learning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Re-</a:t>
            </a:r>
            <a:r>
              <a:rPr lang="en-US" sz="2400" dirty="0"/>
              <a:t>enforcement learning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Semi-supervised Learning: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Combines labeled and unlabeled data</a:t>
            </a:r>
            <a:endParaRPr lang="en-US" sz="2400" dirty="0"/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 dirty="0">
              <a:effectLst/>
            </a:endParaRPr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8099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156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21457</TotalTime>
  <Words>3409</Words>
  <Application>Microsoft Office PowerPoint</Application>
  <PresentationFormat>Widescreen</PresentationFormat>
  <Paragraphs>683</Paragraphs>
  <Slides>51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__fkGroteskNeue_598ab8</vt:lpstr>
      <vt:lpstr>Aptos</vt:lpstr>
      <vt:lpstr>Aptos Display</vt:lpstr>
      <vt:lpstr>Arial</vt:lpstr>
      <vt:lpstr>fkGroteskNeue</vt:lpstr>
      <vt:lpstr>Google Sans</vt:lpstr>
      <vt:lpstr>Inter</vt:lpstr>
      <vt:lpstr>KaTeX_Main</vt:lpstr>
      <vt:lpstr>KaTeX_Math</vt:lpstr>
      <vt:lpstr>Optima</vt:lpstr>
      <vt:lpstr>Petrona Bold</vt:lpstr>
      <vt:lpstr>ui-sans-serif</vt:lpstr>
      <vt:lpstr>var(--font-fk-grotesk)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Daram, Sreepadha</dc:creator>
  <cp:lastModifiedBy>Daram, Sreepadha</cp:lastModifiedBy>
  <cp:revision>158</cp:revision>
  <dcterms:created xsi:type="dcterms:W3CDTF">2025-01-04T18:09:49Z</dcterms:created>
  <dcterms:modified xsi:type="dcterms:W3CDTF">2025-05-09T23:17:34Z</dcterms:modified>
</cp:coreProperties>
</file>